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7" r:id="rId11"/>
    <p:sldId id="265" r:id="rId12"/>
    <p:sldId id="266"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42955" y="2060848"/>
            <a:ext cx="4258089" cy="2123658"/>
          </a:xfrm>
          <a:prstGeom prst="rect">
            <a:avLst/>
          </a:prstGeom>
          <a:noFill/>
        </p:spPr>
        <p:txBody>
          <a:bodyPr wrap="square" rtlCol="0">
            <a:spAutoFit/>
          </a:bodyPr>
          <a:lstStyle/>
          <a:p>
            <a:r>
              <a:rPr lang="ru-RU" sz="6600" b="1" i="1" dirty="0" err="1" smtClean="0">
                <a:latin typeface="Buxton Sketch" panose="03080500000500000004" pitchFamily="66" charset="0"/>
              </a:rPr>
              <a:t>Що</a:t>
            </a:r>
            <a:r>
              <a:rPr lang="ru-RU" sz="6600" b="1" i="1" dirty="0" smtClean="0">
                <a:latin typeface="Buxton Sketch" panose="03080500000500000004" pitchFamily="66" charset="0"/>
              </a:rPr>
              <a:t>  </a:t>
            </a:r>
            <a:r>
              <a:rPr lang="ru-RU" sz="6600" b="1" i="1" dirty="0" err="1" smtClean="0">
                <a:latin typeface="Buxton Sketch" panose="03080500000500000004" pitchFamily="66" charset="0"/>
              </a:rPr>
              <a:t>таке</a:t>
            </a:r>
            <a:r>
              <a:rPr lang="ru-RU" sz="6600" b="1" i="1" dirty="0" smtClean="0">
                <a:latin typeface="Buxton Sketch" panose="03080500000500000004" pitchFamily="66" charset="0"/>
              </a:rPr>
              <a:t> алгоритм?</a:t>
            </a:r>
            <a:endParaRPr lang="uk-UA" sz="6600" b="1" i="1" dirty="0">
              <a:latin typeface="Buxton Sketch" panose="03080500000500000004" pitchFamily="66" charset="0"/>
            </a:endParaRPr>
          </a:p>
        </p:txBody>
      </p:sp>
    </p:spTree>
    <p:extLst>
      <p:ext uri="{BB962C8B-B14F-4D97-AF65-F5344CB8AC3E}">
        <p14:creationId xmlns:p14="http://schemas.microsoft.com/office/powerpoint/2010/main" val="567198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38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042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67544" y="197346"/>
            <a:ext cx="7920880" cy="3477875"/>
          </a:xfrm>
          <a:prstGeom prst="rect">
            <a:avLst/>
          </a:prstGeom>
        </p:spPr>
        <p:txBody>
          <a:bodyPr wrap="square">
            <a:spAutoFit/>
          </a:bodyPr>
          <a:lstStyle/>
          <a:p>
            <a:pPr algn="just"/>
            <a:r>
              <a:rPr lang="uk-UA" sz="2000" dirty="0" smtClean="0">
                <a:solidFill>
                  <a:srgbClr val="000000"/>
                </a:solidFill>
                <a:latin typeface="Times New Roman" panose="02020603050405020304" pitchFamily="18" charset="0"/>
                <a:cs typeface="Times New Roman" panose="02020603050405020304" pitchFamily="18" charset="0"/>
              </a:rPr>
              <a:t>	Виконавець </a:t>
            </a:r>
            <a:r>
              <a:rPr lang="uk-UA" sz="2000" dirty="0">
                <a:solidFill>
                  <a:srgbClr val="000000"/>
                </a:solidFill>
                <a:latin typeface="Times New Roman" panose="02020603050405020304" pitchFamily="18" charset="0"/>
                <a:cs typeface="Times New Roman" panose="02020603050405020304" pitchFamily="18" charset="0"/>
              </a:rPr>
              <a:t>алгоритму може не мати уявлення про мету його виконання. Він повинен лише точно виконувати команди алгоритму, навіть не розуміючи, чому і навіщо потрібно виконувати саме ці команди, щоб розв’язати поставлену задачу. Таке виконання алгоритму називають формальним виконанням алгоритму.</a:t>
            </a:r>
          </a:p>
          <a:p>
            <a:pPr algn="just"/>
            <a:r>
              <a:rPr lang="uk-UA" sz="2000" dirty="0" smtClean="0">
                <a:solidFill>
                  <a:srgbClr val="000000"/>
                </a:solidFill>
                <a:latin typeface="Times New Roman" panose="02020603050405020304" pitchFamily="18" charset="0"/>
                <a:cs typeface="Times New Roman" panose="02020603050405020304" pitchFamily="18" charset="0"/>
              </a:rPr>
              <a:t>	Саме </a:t>
            </a:r>
            <a:r>
              <a:rPr lang="uk-UA" sz="2000" dirty="0">
                <a:solidFill>
                  <a:srgbClr val="000000"/>
                </a:solidFill>
                <a:latin typeface="Times New Roman" panose="02020603050405020304" pitchFamily="18" charset="0"/>
                <a:cs typeface="Times New Roman" panose="02020603050405020304" pitchFamily="18" charset="0"/>
              </a:rPr>
              <a:t>завдяки формальному виконанню алгоритмів їх можуть виконувати автоматичні пристрої. Зокрема, комп’ютер як виконавець теж може виконувати різноманітні алгоритми. Алгоритм опрацювання даних, записаний спеціальною мовою та призначений для виконання комп’ютером, називається комп’ютерною </a:t>
            </a:r>
            <a:r>
              <a:rPr lang="uk-UA" sz="2000" dirty="0" smtClean="0">
                <a:solidFill>
                  <a:srgbClr val="000000"/>
                </a:solidFill>
                <a:latin typeface="Times New Roman" panose="02020603050405020304" pitchFamily="18" charset="0"/>
                <a:cs typeface="Times New Roman" panose="02020603050405020304" pitchFamily="18" charset="0"/>
              </a:rPr>
              <a:t>програмою. Інколи </a:t>
            </a:r>
            <a:r>
              <a:rPr lang="uk-UA" sz="2000" dirty="0">
                <a:solidFill>
                  <a:srgbClr val="000000"/>
                </a:solidFill>
                <a:latin typeface="Times New Roman" panose="02020603050405020304" pitchFamily="18" charset="0"/>
                <a:cs typeface="Times New Roman" panose="02020603050405020304" pitchFamily="18" charset="0"/>
              </a:rPr>
              <a:t>комп’ютерні програми називають проектами, або додатками.</a:t>
            </a:r>
            <a:endParaRPr lang="uk-UA"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3" y="3933056"/>
            <a:ext cx="356711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646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2" y="0"/>
            <a:ext cx="9155832" cy="686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907704" y="1340768"/>
            <a:ext cx="5112568" cy="3170099"/>
          </a:xfrm>
          <a:prstGeom prst="rect">
            <a:avLst/>
          </a:prstGeom>
        </p:spPr>
        <p:txBody>
          <a:bodyPr wrap="square">
            <a:spAutoFit/>
          </a:bodyPr>
          <a:lstStyle/>
          <a:p>
            <a:r>
              <a:rPr lang="uk-UA" sz="2000" dirty="0" smtClean="0"/>
              <a:t>	Сучасні </a:t>
            </a:r>
            <a:r>
              <a:rPr lang="uk-UA" sz="2000" dirty="0"/>
              <a:t>комп’ютерні програми досить складні. Вони можуть складатися з багатьох файлів. Розробляють і створюють комп’ютерні програми цілі групи спеціалістів</a:t>
            </a:r>
            <a:r>
              <a:rPr lang="uk-UA" sz="2000" dirty="0" smtClean="0"/>
              <a:t>.</a:t>
            </a:r>
            <a:endParaRPr lang="uk-UA" sz="2000" dirty="0"/>
          </a:p>
          <a:p>
            <a:r>
              <a:rPr lang="uk-UA" sz="2000" dirty="0" smtClean="0"/>
              <a:t>	Ви </a:t>
            </a:r>
            <a:r>
              <a:rPr lang="uk-UA" sz="2000" dirty="0"/>
              <a:t>вже знаєте і використовували такі комп’ютерні програми, як графічний редактор </a:t>
            </a:r>
            <a:r>
              <a:rPr lang="en-AU" sz="2000" dirty="0"/>
              <a:t>Paint, </a:t>
            </a:r>
            <a:r>
              <a:rPr lang="uk-UA" sz="2000" dirty="0"/>
              <a:t>редактор презентацій </a:t>
            </a:r>
            <a:r>
              <a:rPr lang="en-AU" sz="2000" dirty="0"/>
              <a:t>PowerPoint, </a:t>
            </a:r>
            <a:r>
              <a:rPr lang="uk-UA" sz="2000" dirty="0"/>
              <a:t>програму Провідник, </a:t>
            </a:r>
            <a:r>
              <a:rPr lang="en-AU" sz="2000" dirty="0"/>
              <a:t>Scratch </a:t>
            </a:r>
            <a:r>
              <a:rPr lang="uk-UA" sz="2000" dirty="0"/>
              <a:t>і багато інших.</a:t>
            </a: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08920"/>
            <a:ext cx="953263" cy="922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3" y="731553"/>
            <a:ext cx="1008112"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37" y="476672"/>
            <a:ext cx="1225488" cy="1225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1792" y="3320988"/>
            <a:ext cx="915925" cy="91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027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2080" y="2433637"/>
            <a:ext cx="3105150" cy="1990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59632" y="908720"/>
            <a:ext cx="4464496" cy="769441"/>
          </a:xfrm>
          <a:prstGeom prst="rect">
            <a:avLst/>
          </a:prstGeom>
          <a:noFill/>
        </p:spPr>
        <p:txBody>
          <a:bodyPr wrap="square" rtlCol="0">
            <a:spAutoFit/>
          </a:bodyPr>
          <a:lstStyle/>
          <a:p>
            <a:r>
              <a:rPr lang="ru-RU" sz="4400" dirty="0" smtClean="0">
                <a:latin typeface="Buxton Sketch" panose="03080500000500000004" pitchFamily="66" charset="0"/>
                <a:cs typeface="Times New Roman" panose="02020603050405020304" pitchFamily="18" charset="0"/>
              </a:rPr>
              <a:t>Урок </a:t>
            </a:r>
            <a:r>
              <a:rPr lang="ru-RU" sz="4400" dirty="0" err="1" smtClean="0">
                <a:latin typeface="Buxton Sketch" panose="03080500000500000004" pitchFamily="66" charset="0"/>
                <a:cs typeface="Times New Roman" panose="02020603050405020304" pitchFamily="18" charset="0"/>
              </a:rPr>
              <a:t>зак</a:t>
            </a:r>
            <a:r>
              <a:rPr lang="uk-UA" sz="4400" dirty="0" err="1" smtClean="0">
                <a:latin typeface="Buxton Sketch" panose="03080500000500000004" pitchFamily="66" charset="0"/>
                <a:cs typeface="Times New Roman" panose="02020603050405020304" pitchFamily="18" charset="0"/>
              </a:rPr>
              <a:t>інчено</a:t>
            </a:r>
            <a:r>
              <a:rPr lang="uk-UA" sz="4400" dirty="0" smtClean="0">
                <a:latin typeface="Buxton Sketch" panose="03080500000500000004" pitchFamily="66" charset="0"/>
                <a:cs typeface="Times New Roman" panose="02020603050405020304" pitchFamily="18" charset="0"/>
              </a:rPr>
              <a:t>!</a:t>
            </a:r>
            <a:endParaRPr lang="uk-UA" sz="4400" dirty="0">
              <a:latin typeface="Buxton Sketch" panose="03080500000500000004" pitchFamily="66" charset="0"/>
              <a:cs typeface="Times New Roman" panose="02020603050405020304" pitchFamily="18" charset="0"/>
            </a:endParaRPr>
          </a:p>
        </p:txBody>
      </p:sp>
    </p:spTree>
    <p:extLst>
      <p:ext uri="{BB962C8B-B14F-4D97-AF65-F5344CB8AC3E}">
        <p14:creationId xmlns:p14="http://schemas.microsoft.com/office/powerpoint/2010/main" val="293045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52"/>
            <a:ext cx="9144000" cy="688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403648" y="620688"/>
            <a:ext cx="6192688" cy="584775"/>
          </a:xfrm>
          <a:prstGeom prst="rect">
            <a:avLst/>
          </a:prstGeom>
        </p:spPr>
        <p:txBody>
          <a:bodyPr wrap="square">
            <a:spAutoFit/>
          </a:bodyPr>
          <a:lstStyle/>
          <a:p>
            <a:r>
              <a:rPr lang="uk-UA" sz="3200" b="1" i="1" dirty="0">
                <a:latin typeface="Buxton Sketch" panose="03080500000500000004" pitchFamily="66" charset="0"/>
              </a:rPr>
              <a:t>ПОНЯТТЯ </a:t>
            </a:r>
            <a:r>
              <a:rPr lang="uk-UA" sz="3200" b="1" i="1" dirty="0" smtClean="0">
                <a:latin typeface="Buxton Sketch" panose="03080500000500000004" pitchFamily="66" charset="0"/>
              </a:rPr>
              <a:t> АЛГОРИТМУ  ТА  </a:t>
            </a:r>
            <a:r>
              <a:rPr lang="uk-UA" sz="3200" b="1" i="1" dirty="0">
                <a:latin typeface="Buxton Sketch" panose="03080500000500000004" pitchFamily="66" charset="0"/>
              </a:rPr>
              <a:t>ПРОГРАМИ</a:t>
            </a:r>
            <a:endParaRPr lang="uk-UA" sz="3200" b="1" i="1" dirty="0">
              <a:latin typeface="Buxton Sketch" panose="03080500000500000004" pitchFamily="66" charset="0"/>
            </a:endParaRPr>
          </a:p>
        </p:txBody>
      </p:sp>
      <p:sp>
        <p:nvSpPr>
          <p:cNvPr id="5" name="Прямоугольник 4"/>
          <p:cNvSpPr/>
          <p:nvPr/>
        </p:nvSpPr>
        <p:spPr>
          <a:xfrm>
            <a:off x="539552" y="1844824"/>
            <a:ext cx="7560840" cy="1815882"/>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1. 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таке</a:t>
            </a:r>
            <a:r>
              <a:rPr lang="ru-RU" sz="2800" dirty="0">
                <a:latin typeface="Times New Roman" panose="02020603050405020304" pitchFamily="18" charset="0"/>
                <a:cs typeface="Times New Roman" panose="02020603050405020304" pitchFamily="18" charset="0"/>
              </a:rPr>
              <a:t> команда?</a:t>
            </a:r>
          </a:p>
          <a:p>
            <a:r>
              <a:rPr lang="ru-RU" sz="2800" dirty="0">
                <a:latin typeface="Times New Roman" panose="02020603050405020304" pitchFamily="18" charset="0"/>
                <a:cs typeface="Times New Roman" panose="02020603050405020304" pitchFamily="18" charset="0"/>
              </a:rPr>
              <a:t>2. 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таке</a:t>
            </a:r>
            <a:r>
              <a:rPr lang="ru-RU" sz="2800" dirty="0">
                <a:latin typeface="Times New Roman" panose="02020603050405020304" pitchFamily="18" charset="0"/>
                <a:cs typeface="Times New Roman" panose="02020603050405020304" pitchFamily="18" charset="0"/>
              </a:rPr>
              <a:t> система команд </a:t>
            </a:r>
            <a:r>
              <a:rPr lang="ru-RU" sz="2800" dirty="0" err="1">
                <a:latin typeface="Times New Roman" panose="02020603050405020304" pitchFamily="18" charset="0"/>
                <a:cs typeface="Times New Roman" panose="02020603050405020304" pitchFamily="18" charset="0"/>
              </a:rPr>
              <a:t>виконавця</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3.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готували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якусь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страву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користуючися</a:t>
            </a:r>
            <a:r>
              <a:rPr lang="ru-RU" sz="2800" dirty="0">
                <a:latin typeface="Times New Roman" panose="02020603050405020304" pitchFamily="18" charset="0"/>
                <a:cs typeface="Times New Roman" panose="02020603050405020304" pitchFamily="18" charset="0"/>
              </a:rPr>
              <a:t> рецептом </a:t>
            </a:r>
            <a:r>
              <a:rPr lang="ru-RU" sz="2800" dirty="0" err="1">
                <a:latin typeface="Times New Roman" panose="02020603050405020304" pitchFamily="18" charset="0"/>
                <a:cs typeface="Times New Roman" panose="02020603050405020304" pitchFamily="18" charset="0"/>
              </a:rPr>
              <a:t>її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приготування</a:t>
            </a:r>
            <a:r>
              <a:rPr lang="ru-RU" sz="2800" dirty="0">
                <a:latin typeface="Times New Roman" panose="02020603050405020304" pitchFamily="18" charset="0"/>
                <a:cs typeface="Times New Roman" panose="02020603050405020304" pitchFamily="18" charset="0"/>
              </a:rPr>
              <a:t>? Як </a:t>
            </a:r>
            <a:r>
              <a:rPr lang="ru-RU" sz="2800" dirty="0" err="1">
                <a:latin typeface="Times New Roman" panose="02020603050405020304" pitchFamily="18" charset="0"/>
                <a:cs typeface="Times New Roman" panose="02020603050405020304" pitchFamily="18" charset="0"/>
              </a:rPr>
              <a:t>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робили</a:t>
            </a:r>
            <a:r>
              <a:rPr lang="ru-RU" sz="2800" dirty="0">
                <a:latin typeface="Times New Roman" panose="02020603050405020304" pitchFamily="18" charset="0"/>
                <a:cs typeface="Times New Roman" panose="02020603050405020304" pitchFamily="18" charset="0"/>
              </a:rPr>
              <a:t>?</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861048"/>
            <a:ext cx="3563888" cy="25207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69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Объект 3"/>
          <p:cNvSpPr>
            <a:spLocks noGrp="1"/>
          </p:cNvSpPr>
          <p:nvPr>
            <p:ph idx="1"/>
          </p:nvPr>
        </p:nvSpPr>
        <p:spPr/>
        <p:txBody>
          <a:bodyPr/>
          <a:lstStyle/>
          <a:p>
            <a:endParaRPr lang="uk-UA"/>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90"/>
            <a:ext cx="9144000" cy="688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115616" y="260648"/>
            <a:ext cx="7344816" cy="461665"/>
          </a:xfrm>
          <a:prstGeom prst="rect">
            <a:avLst/>
          </a:prstGeom>
        </p:spPr>
        <p:txBody>
          <a:bodyPr wrap="square">
            <a:spAutoFit/>
          </a:bodyPr>
          <a:lstStyle/>
          <a:p>
            <a:r>
              <a:rPr lang="uk-UA" sz="2400" b="1" i="1" dirty="0">
                <a:latin typeface="Times New Roman" panose="02020603050405020304" pitchFamily="18" charset="0"/>
                <a:cs typeface="Times New Roman" panose="02020603050405020304" pitchFamily="18" charset="0"/>
              </a:rPr>
              <a:t>ПОНЯТТЯ АЛГОРИТМУ ТА ПРОГРАМИ</a:t>
            </a:r>
            <a:endParaRPr lang="uk-UA" sz="2400" b="1" i="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466" y="1005541"/>
            <a:ext cx="8136904" cy="1200329"/>
          </a:xfrm>
          <a:prstGeom prst="rect">
            <a:avLst/>
          </a:prstGeom>
        </p:spPr>
        <p:txBody>
          <a:bodyPr wrap="square">
            <a:spAutoFit/>
          </a:bodyPr>
          <a:lstStyle/>
          <a:p>
            <a:r>
              <a:rPr lang="uk-UA" dirty="0" smtClean="0">
                <a:latin typeface="Times New Roman" panose="02020603050405020304" pitchFamily="18" charset="0"/>
                <a:cs typeface="Times New Roman" panose="02020603050405020304" pitchFamily="18" charset="0"/>
              </a:rPr>
              <a:t>	Люди </a:t>
            </a:r>
            <a:r>
              <a:rPr lang="uk-UA" dirty="0">
                <a:latin typeface="Times New Roman" panose="02020603050405020304" pitchFamily="18" charset="0"/>
                <a:cs typeface="Times New Roman" panose="02020603050405020304" pitchFamily="18" charset="0"/>
              </a:rPr>
              <a:t>щоденно користуються різноманітними правилами, інструкціями, рецептами тощо, що складаються з певної послідовності команд. Деякі з них настільки увійшли до нашого життя, що ми виконуємо їх майже не задумуючись, іноді говорять, автоматично.</a:t>
            </a:r>
            <a:endParaRPr lang="uk-UA" dirty="0">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2348880"/>
            <a:ext cx="864045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3812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38125" algn="just"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Наприклад, для приготування яєчні потрібно виконати таку послідовність команд:</a:t>
            </a:r>
            <a:endParaRPr kumimoji="0" lang="uk-UA" altLang="uk-U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  Поставити пательню на плиту.</a:t>
            </a:r>
            <a:endParaRPr kumimoji="0" lang="uk-UA" altLang="uk-U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  Покласти на пательню шматочок вершкового масла.</a:t>
            </a:r>
            <a:endParaRPr kumimoji="0" lang="uk-UA" altLang="uk-U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 Увімкнути конфорку.</a:t>
            </a:r>
            <a:endParaRPr kumimoji="0" lang="uk-UA" altLang="uk-U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 Чекати, поки масло на пательні розтане.</a:t>
            </a:r>
            <a:endParaRPr kumimoji="0" lang="uk-UA" altLang="uk-U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 Розбити по черзі два яйця і вилити їх вміст на пательню.</a:t>
            </a:r>
            <a:endParaRPr kumimoji="0" lang="uk-UA" altLang="uk-U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в. Посолити яйця на пательні.</a:t>
            </a:r>
            <a:endParaRPr kumimoji="0" lang="uk-UA" altLang="uk-U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 Чекати, поки загусне білок.</a:t>
            </a:r>
            <a:endParaRPr kumimoji="0" lang="uk-UA" altLang="uk-U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8. Вимкнути конфорку.</a:t>
            </a:r>
            <a:endParaRPr kumimoji="0" lang="uk-UA" altLang="uk-U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485275"/>
            <a:ext cx="2880320" cy="215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852936"/>
            <a:ext cx="2371418" cy="22093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362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0" y="548680"/>
            <a:ext cx="7884368" cy="1477328"/>
          </a:xfrm>
          <a:prstGeom prst="rect">
            <a:avLst/>
          </a:prstGeom>
        </p:spPr>
        <p:txBody>
          <a:bodyPr wrap="square">
            <a:spAutoFit/>
          </a:bodyPr>
          <a:lstStyle/>
          <a:p>
            <a:r>
              <a:rPr lang="uk-UA" dirty="0" smtClean="0">
                <a:solidFill>
                  <a:srgbClr val="000000"/>
                </a:solidFill>
                <a:latin typeface="Verdana"/>
              </a:rPr>
              <a:t>	Такі </a:t>
            </a:r>
            <a:r>
              <a:rPr lang="uk-UA" dirty="0">
                <a:solidFill>
                  <a:srgbClr val="000000"/>
                </a:solidFill>
                <a:latin typeface="Verdana"/>
              </a:rPr>
              <a:t>послідовності команд називають алгоритмами.</a:t>
            </a:r>
          </a:p>
          <a:p>
            <a:r>
              <a:rPr lang="uk-UA" dirty="0" smtClean="0">
                <a:solidFill>
                  <a:srgbClr val="000000"/>
                </a:solidFill>
                <a:latin typeface="Verdana"/>
              </a:rPr>
              <a:t>	Алгоритм </a:t>
            </a:r>
            <a:r>
              <a:rPr lang="uk-UA" dirty="0">
                <a:solidFill>
                  <a:srgbClr val="000000"/>
                </a:solidFill>
                <a:latin typeface="Verdana"/>
              </a:rPr>
              <a:t>- це скінченна послідовність команд, виконання яких приводить до розв’язання поставленої задачі.</a:t>
            </a:r>
          </a:p>
          <a:p>
            <a:r>
              <a:rPr lang="uk-UA" dirty="0" smtClean="0">
                <a:solidFill>
                  <a:srgbClr val="000000"/>
                </a:solidFill>
                <a:latin typeface="Verdana"/>
              </a:rPr>
              <a:t>	Виконавець </a:t>
            </a:r>
            <a:r>
              <a:rPr lang="uk-UA" dirty="0">
                <a:solidFill>
                  <a:srgbClr val="000000"/>
                </a:solidFill>
                <a:latin typeface="Verdana"/>
              </a:rPr>
              <a:t>алгоритму - це об’єкт, що здатний виконати команда алгоритму.</a:t>
            </a:r>
            <a:endParaRPr lang="uk-UA" b="0" i="0" dirty="0">
              <a:solidFill>
                <a:srgbClr val="000000"/>
              </a:solidFill>
              <a:effectLst/>
              <a:latin typeface="Verdana"/>
            </a:endParaRPr>
          </a:p>
        </p:txBody>
      </p:sp>
      <p:sp>
        <p:nvSpPr>
          <p:cNvPr id="5" name="Прямоугольник 4"/>
          <p:cNvSpPr/>
          <p:nvPr/>
        </p:nvSpPr>
        <p:spPr>
          <a:xfrm>
            <a:off x="179512" y="2780928"/>
            <a:ext cx="7704856" cy="1631216"/>
          </a:xfrm>
          <a:prstGeom prst="rect">
            <a:avLst/>
          </a:prstGeom>
        </p:spPr>
        <p:txBody>
          <a:bodyPr wrap="square">
            <a:spAutoFit/>
          </a:bodyPr>
          <a:lstStyle/>
          <a:p>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Звертаємо</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вашу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увагу</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Розробляючи</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алгоритм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розв’язування</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поставленої</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задачі</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потрібно</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перш за все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визначити</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якого</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виконавця</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він</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призначений</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і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використовувати</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алгоритмі</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тільки</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ті</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команди</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які</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входять</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до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системи</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команд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цього</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виконавця</a:t>
            </a:r>
            <a:r>
              <a:rPr lang="ru-RU"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uk-UA"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752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39"/>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71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440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16" y="188640"/>
            <a:ext cx="8784976" cy="1143000"/>
          </a:xfrm>
        </p:spPr>
        <p:txBody>
          <a:bodyPr>
            <a:noAutofit/>
          </a:bodyPr>
          <a:lstStyle/>
          <a:p>
            <a:pPr algn="l"/>
            <a:r>
              <a:rPr lang="ru-RU" sz="3200" dirty="0" err="1">
                <a:latin typeface="Times New Roman" panose="02020603050405020304" pitchFamily="18" charset="0"/>
                <a:cs typeface="Times New Roman" panose="02020603050405020304" pitchFamily="18" charset="0"/>
              </a:rPr>
              <a:t>Складемо</a:t>
            </a:r>
            <a:r>
              <a:rPr lang="ru-RU" sz="3200" dirty="0">
                <a:latin typeface="Times New Roman" panose="02020603050405020304" pitchFamily="18" charset="0"/>
                <a:cs typeface="Times New Roman" panose="02020603050405020304" pitchFamily="18" charset="0"/>
              </a:rPr>
              <a:t> алгоритм для </a:t>
            </a:r>
            <a:r>
              <a:rPr lang="ru-RU" sz="3200" dirty="0" err="1">
                <a:latin typeface="Times New Roman" panose="02020603050405020304" pitchFamily="18" charset="0"/>
                <a:cs typeface="Times New Roman" panose="02020603050405020304" pitchFamily="18" charset="0"/>
              </a:rPr>
              <a:t>розв’язування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такої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задачі</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484784"/>
            <a:ext cx="8363272" cy="4641379"/>
          </a:xfrm>
        </p:spPr>
        <p:txBody>
          <a:bodyPr>
            <a:normAutofit/>
          </a:bodyPr>
          <a:lstStyle/>
          <a:p>
            <a:pPr marL="0" indent="0">
              <a:buNone/>
            </a:pPr>
            <a:r>
              <a:rPr lang="uk-UA" sz="2800" b="1" dirty="0">
                <a:latin typeface="Times New Roman" panose="02020603050405020304" pitchFamily="18" charset="0"/>
                <a:cs typeface="Times New Roman" panose="02020603050405020304" pitchFamily="18" charset="0"/>
              </a:rPr>
              <a:t>Задача. </a:t>
            </a:r>
            <a:r>
              <a:rPr lang="uk-UA" sz="2800" dirty="0">
                <a:latin typeface="Times New Roman" panose="02020603050405020304" pitchFamily="18" charset="0"/>
                <a:cs typeface="Times New Roman" panose="02020603050405020304" pitchFamily="18" charset="0"/>
              </a:rPr>
              <a:t>Є повна посудина рідини, місткістю 8 літрів і дві порожні посудини, місткістю 5 літрів і 3 </a:t>
            </a:r>
            <a:r>
              <a:rPr lang="uk-UA" sz="2800" dirty="0" smtClean="0">
                <a:latin typeface="Times New Roman" panose="02020603050405020304" pitchFamily="18" charset="0"/>
                <a:cs typeface="Times New Roman" panose="02020603050405020304" pitchFamily="18" charset="0"/>
              </a:rPr>
              <a:t>літри. Потрібно </a:t>
            </a:r>
            <a:r>
              <a:rPr lang="uk-UA" sz="2800" dirty="0">
                <a:latin typeface="Times New Roman" panose="02020603050405020304" pitchFamily="18" charset="0"/>
                <a:cs typeface="Times New Roman" panose="02020603050405020304" pitchFamily="18" charset="0"/>
              </a:rPr>
              <a:t>одержати в одній з посудин 1 </a:t>
            </a:r>
            <a:r>
              <a:rPr lang="uk-UA" sz="2400" dirty="0">
                <a:latin typeface="Times New Roman" panose="02020603050405020304" pitchFamily="18" charset="0"/>
                <a:cs typeface="Times New Roman" panose="02020603050405020304" pitchFamily="18" charset="0"/>
              </a:rPr>
              <a:t>літр</a:t>
            </a:r>
            <a:r>
              <a:rPr lang="uk-UA" sz="2800" dirty="0">
                <a:latin typeface="Times New Roman" panose="02020603050405020304" pitchFamily="18" charset="0"/>
                <a:cs typeface="Times New Roman" panose="02020603050405020304" pitchFamily="18" charset="0"/>
              </a:rPr>
              <a:t> рідини.</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645024"/>
            <a:ext cx="3048000" cy="30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55430"/>
            <a:ext cx="4716944" cy="234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37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9"/>
            <a:ext cx="9127829" cy="687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89366" y="260648"/>
            <a:ext cx="7920880" cy="1015663"/>
          </a:xfrm>
          <a:prstGeom prst="rect">
            <a:avLst/>
          </a:prstGeom>
        </p:spPr>
        <p:txBody>
          <a:bodyPr wrap="square">
            <a:spAutoFit/>
          </a:bodyPr>
          <a:lstStyle/>
          <a:p>
            <a:pPr lvl="0">
              <a:spcBef>
                <a:spcPct val="20000"/>
              </a:spcBef>
            </a:pPr>
            <a:r>
              <a:rPr lang="uk-UA" sz="2000" b="1" dirty="0">
                <a:solidFill>
                  <a:prstClr val="black"/>
                </a:solidFill>
                <a:latin typeface="Times New Roman" panose="02020603050405020304" pitchFamily="18" charset="0"/>
                <a:cs typeface="Times New Roman" panose="02020603050405020304" pitchFamily="18" charset="0"/>
              </a:rPr>
              <a:t>Задача. </a:t>
            </a:r>
            <a:r>
              <a:rPr lang="uk-UA" sz="2000" dirty="0">
                <a:solidFill>
                  <a:prstClr val="black"/>
                </a:solidFill>
                <a:latin typeface="Times New Roman" panose="02020603050405020304" pitchFamily="18" charset="0"/>
                <a:cs typeface="Times New Roman" panose="02020603050405020304" pitchFamily="18" charset="0"/>
              </a:rPr>
              <a:t>Є повна посудина рідини, місткістю 8 літрів і дві порожні посудини, місткістю 5 літрів і 3 літри. Потрібно одержати в одній з посудин 1 </a:t>
            </a:r>
            <a:r>
              <a:rPr lang="uk-UA" dirty="0">
                <a:solidFill>
                  <a:prstClr val="black"/>
                </a:solidFill>
                <a:latin typeface="Times New Roman" panose="02020603050405020304" pitchFamily="18" charset="0"/>
                <a:cs typeface="Times New Roman" panose="02020603050405020304" pitchFamily="18" charset="0"/>
              </a:rPr>
              <a:t>літр</a:t>
            </a:r>
            <a:r>
              <a:rPr lang="uk-UA" sz="2000" dirty="0">
                <a:solidFill>
                  <a:prstClr val="black"/>
                </a:solidFill>
                <a:latin typeface="Times New Roman" panose="02020603050405020304" pitchFamily="18" charset="0"/>
                <a:cs typeface="Times New Roman" panose="02020603050405020304" pitchFamily="18" charset="0"/>
              </a:rPr>
              <a:t> рідини.</a:t>
            </a:r>
            <a:endParaRPr lang="uk-UA" sz="2000" dirty="0">
              <a:solidFill>
                <a:prstClr val="black"/>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83568" y="1772817"/>
            <a:ext cx="6624736" cy="646331"/>
          </a:xfrm>
          <a:prstGeom prst="rect">
            <a:avLst/>
          </a:prstGeom>
        </p:spPr>
        <p:txBody>
          <a:bodyPr wrap="square">
            <a:spAutoFit/>
          </a:bodyPr>
          <a:lstStyle/>
          <a:p>
            <a:r>
              <a:rPr lang="ru-RU" dirty="0" err="1">
                <a:solidFill>
                  <a:srgbClr val="000000"/>
                </a:solidFill>
                <a:latin typeface="Verdana"/>
              </a:rPr>
              <a:t>Розв’язання</a:t>
            </a:r>
            <a:r>
              <a:rPr lang="ru-RU" dirty="0">
                <a:solidFill>
                  <a:srgbClr val="000000"/>
                </a:solidFill>
                <a:latin typeface="Verdana"/>
              </a:rPr>
              <a:t>. </a:t>
            </a:r>
            <a:r>
              <a:rPr lang="ru-RU" dirty="0" err="1">
                <a:solidFill>
                  <a:srgbClr val="000000"/>
                </a:solidFill>
                <a:latin typeface="Verdana"/>
              </a:rPr>
              <a:t>Розглянемо</a:t>
            </a:r>
            <a:r>
              <a:rPr lang="ru-RU" dirty="0">
                <a:solidFill>
                  <a:srgbClr val="000000"/>
                </a:solidFill>
                <a:latin typeface="Verdana"/>
              </a:rPr>
              <a:t> </a:t>
            </a:r>
            <a:r>
              <a:rPr lang="ru-RU" dirty="0" err="1">
                <a:solidFill>
                  <a:srgbClr val="000000"/>
                </a:solidFill>
                <a:latin typeface="Verdana"/>
              </a:rPr>
              <a:t>виконавця</a:t>
            </a:r>
            <a:r>
              <a:rPr lang="ru-RU" dirty="0">
                <a:solidFill>
                  <a:srgbClr val="000000"/>
                </a:solidFill>
                <a:latin typeface="Verdana"/>
              </a:rPr>
              <a:t>, </a:t>
            </a:r>
            <a:r>
              <a:rPr lang="ru-RU" dirty="0" err="1">
                <a:solidFill>
                  <a:srgbClr val="000000"/>
                </a:solidFill>
                <a:latin typeface="Verdana"/>
              </a:rPr>
              <a:t>який</a:t>
            </a:r>
            <a:r>
              <a:rPr lang="ru-RU" dirty="0">
                <a:solidFill>
                  <a:srgbClr val="000000"/>
                </a:solidFill>
                <a:latin typeface="Verdana"/>
              </a:rPr>
              <a:t> </a:t>
            </a:r>
            <a:r>
              <a:rPr lang="ru-RU" dirty="0" err="1">
                <a:solidFill>
                  <a:srgbClr val="000000"/>
                </a:solidFill>
                <a:latin typeface="Verdana"/>
              </a:rPr>
              <a:t>має</a:t>
            </a:r>
            <a:r>
              <a:rPr lang="ru-RU" dirty="0">
                <a:solidFill>
                  <a:srgbClr val="000000"/>
                </a:solidFill>
                <a:latin typeface="Verdana"/>
              </a:rPr>
              <a:t> </a:t>
            </a:r>
            <a:r>
              <a:rPr lang="ru-RU" dirty="0" err="1">
                <a:solidFill>
                  <a:srgbClr val="000000"/>
                </a:solidFill>
                <a:latin typeface="Verdana"/>
              </a:rPr>
              <a:t>таку</a:t>
            </a:r>
            <a:r>
              <a:rPr lang="ru-RU" dirty="0">
                <a:solidFill>
                  <a:srgbClr val="000000"/>
                </a:solidFill>
                <a:latin typeface="Verdana"/>
              </a:rPr>
              <a:t> систему команд:</a:t>
            </a:r>
            <a:endParaRPr lang="uk-UA" dirty="0"/>
          </a:p>
        </p:txBody>
      </p:sp>
      <p:sp>
        <p:nvSpPr>
          <p:cNvPr id="6" name="Прямоугольник 5"/>
          <p:cNvSpPr/>
          <p:nvPr/>
        </p:nvSpPr>
        <p:spPr>
          <a:xfrm>
            <a:off x="395536" y="2852936"/>
            <a:ext cx="4572000" cy="1477328"/>
          </a:xfrm>
          <a:prstGeom prst="rect">
            <a:avLst/>
          </a:prstGeom>
        </p:spPr>
        <p:txBody>
          <a:bodyPr>
            <a:spAutoFit/>
          </a:bodyPr>
          <a:lstStyle/>
          <a:p>
            <a:r>
              <a:rPr lang="ru-RU" dirty="0">
                <a:solidFill>
                  <a:srgbClr val="000000"/>
                </a:solidFill>
                <a:latin typeface="Verdana"/>
              </a:rPr>
              <a:t>1) </a:t>
            </a:r>
            <a:r>
              <a:rPr lang="ru-RU" dirty="0" smtClean="0">
                <a:solidFill>
                  <a:srgbClr val="000000"/>
                </a:solidFill>
                <a:latin typeface="Verdana"/>
              </a:rPr>
              <a:t>  </a:t>
            </a:r>
            <a:r>
              <a:rPr lang="ru-RU" dirty="0" err="1" smtClean="0">
                <a:solidFill>
                  <a:srgbClr val="000000"/>
                </a:solidFill>
                <a:latin typeface="Verdana"/>
              </a:rPr>
              <a:t>Перелити</a:t>
            </a:r>
            <a:r>
              <a:rPr lang="ru-RU" dirty="0" smtClean="0">
                <a:solidFill>
                  <a:srgbClr val="000000"/>
                </a:solidFill>
                <a:latin typeface="Verdana"/>
              </a:rPr>
              <a:t> </a:t>
            </a:r>
            <a:r>
              <a:rPr lang="ru-RU" dirty="0" err="1">
                <a:solidFill>
                  <a:srgbClr val="000000"/>
                </a:solidFill>
                <a:latin typeface="Verdana"/>
              </a:rPr>
              <a:t>вміст</a:t>
            </a:r>
            <a:r>
              <a:rPr lang="ru-RU" dirty="0">
                <a:solidFill>
                  <a:srgbClr val="000000"/>
                </a:solidFill>
                <a:latin typeface="Verdana"/>
              </a:rPr>
              <a:t> </a:t>
            </a:r>
            <a:r>
              <a:rPr lang="ru-RU" dirty="0" err="1">
                <a:solidFill>
                  <a:srgbClr val="000000"/>
                </a:solidFill>
                <a:latin typeface="Verdana"/>
              </a:rPr>
              <a:t>указаної</a:t>
            </a:r>
            <a:r>
              <a:rPr lang="ru-RU" dirty="0">
                <a:solidFill>
                  <a:srgbClr val="000000"/>
                </a:solidFill>
                <a:latin typeface="Verdana"/>
              </a:rPr>
              <a:t> </a:t>
            </a:r>
            <a:r>
              <a:rPr lang="ru-RU" dirty="0" err="1">
                <a:solidFill>
                  <a:srgbClr val="000000"/>
                </a:solidFill>
                <a:latin typeface="Verdana"/>
              </a:rPr>
              <a:t>посудини</a:t>
            </a:r>
            <a:r>
              <a:rPr lang="ru-RU" dirty="0">
                <a:solidFill>
                  <a:srgbClr val="000000"/>
                </a:solidFill>
                <a:latin typeface="Verdana"/>
              </a:rPr>
              <a:t> в </a:t>
            </a:r>
            <a:r>
              <a:rPr lang="ru-RU" dirty="0" err="1">
                <a:solidFill>
                  <a:srgbClr val="000000"/>
                </a:solidFill>
                <a:latin typeface="Verdana"/>
              </a:rPr>
              <a:t>іншу</a:t>
            </a:r>
            <a:r>
              <a:rPr lang="ru-RU" dirty="0">
                <a:solidFill>
                  <a:srgbClr val="000000"/>
                </a:solidFill>
                <a:latin typeface="Verdana"/>
              </a:rPr>
              <a:t> </a:t>
            </a:r>
            <a:r>
              <a:rPr lang="ru-RU" dirty="0" err="1">
                <a:solidFill>
                  <a:srgbClr val="000000"/>
                </a:solidFill>
                <a:latin typeface="Verdana"/>
              </a:rPr>
              <a:t>вказану</a:t>
            </a:r>
            <a:r>
              <a:rPr lang="ru-RU" dirty="0">
                <a:solidFill>
                  <a:srgbClr val="000000"/>
                </a:solidFill>
                <a:latin typeface="Verdana"/>
              </a:rPr>
              <a:t> посудину.</a:t>
            </a:r>
          </a:p>
          <a:p>
            <a:r>
              <a:rPr lang="ru-RU" dirty="0">
                <a:solidFill>
                  <a:srgbClr val="000000"/>
                </a:solidFill>
                <a:latin typeface="Verdana"/>
              </a:rPr>
              <a:t>2) </a:t>
            </a:r>
            <a:r>
              <a:rPr lang="ru-RU" dirty="0" smtClean="0">
                <a:solidFill>
                  <a:srgbClr val="000000"/>
                </a:solidFill>
                <a:latin typeface="Verdana"/>
              </a:rPr>
              <a:t>  </a:t>
            </a:r>
            <a:r>
              <a:rPr lang="ru-RU" dirty="0" err="1" smtClean="0">
                <a:solidFill>
                  <a:srgbClr val="000000"/>
                </a:solidFill>
                <a:latin typeface="Verdana"/>
              </a:rPr>
              <a:t>Наповнити</a:t>
            </a:r>
            <a:r>
              <a:rPr lang="ru-RU" dirty="0" smtClean="0">
                <a:solidFill>
                  <a:srgbClr val="000000"/>
                </a:solidFill>
                <a:latin typeface="Verdana"/>
              </a:rPr>
              <a:t> </a:t>
            </a:r>
            <a:r>
              <a:rPr lang="ru-RU" dirty="0" err="1">
                <a:solidFill>
                  <a:srgbClr val="000000"/>
                </a:solidFill>
                <a:latin typeface="Verdana"/>
              </a:rPr>
              <a:t>вказану</a:t>
            </a:r>
            <a:r>
              <a:rPr lang="ru-RU" dirty="0">
                <a:solidFill>
                  <a:srgbClr val="000000"/>
                </a:solidFill>
                <a:latin typeface="Verdana"/>
              </a:rPr>
              <a:t> посудину </a:t>
            </a:r>
            <a:r>
              <a:rPr lang="ru-RU" dirty="0" err="1">
                <a:solidFill>
                  <a:srgbClr val="000000"/>
                </a:solidFill>
                <a:latin typeface="Verdana"/>
              </a:rPr>
              <a:t>рідиною</a:t>
            </a:r>
            <a:r>
              <a:rPr lang="ru-RU" dirty="0">
                <a:solidFill>
                  <a:srgbClr val="000000"/>
                </a:solidFill>
                <a:latin typeface="Verdana"/>
              </a:rPr>
              <a:t> з </a:t>
            </a:r>
            <a:r>
              <a:rPr lang="ru-RU" dirty="0" err="1">
                <a:solidFill>
                  <a:srgbClr val="000000"/>
                </a:solidFill>
                <a:latin typeface="Verdana"/>
              </a:rPr>
              <a:t>іншої</a:t>
            </a:r>
            <a:r>
              <a:rPr lang="ru-RU" dirty="0">
                <a:solidFill>
                  <a:srgbClr val="000000"/>
                </a:solidFill>
                <a:latin typeface="Verdana"/>
              </a:rPr>
              <a:t> </a:t>
            </a:r>
            <a:r>
              <a:rPr lang="ru-RU" dirty="0" err="1">
                <a:solidFill>
                  <a:srgbClr val="000000"/>
                </a:solidFill>
                <a:latin typeface="Verdana"/>
              </a:rPr>
              <a:t>вказаної</a:t>
            </a:r>
            <a:r>
              <a:rPr lang="ru-RU" dirty="0">
                <a:solidFill>
                  <a:srgbClr val="000000"/>
                </a:solidFill>
                <a:latin typeface="Verdana"/>
              </a:rPr>
              <a:t> </a:t>
            </a:r>
            <a:r>
              <a:rPr lang="ru-RU" dirty="0" err="1">
                <a:solidFill>
                  <a:srgbClr val="000000"/>
                </a:solidFill>
                <a:latin typeface="Verdana"/>
              </a:rPr>
              <a:t>посудини</a:t>
            </a:r>
            <a:r>
              <a:rPr lang="ru-RU" dirty="0">
                <a:solidFill>
                  <a:srgbClr val="000000"/>
                </a:solidFill>
                <a:latin typeface="Verdana"/>
              </a:rPr>
              <a:t>.</a:t>
            </a:r>
          </a:p>
          <a:p>
            <a:r>
              <a:rPr lang="ru-RU" dirty="0">
                <a:solidFill>
                  <a:srgbClr val="000000"/>
                </a:solidFill>
                <a:latin typeface="Verdana"/>
              </a:rPr>
              <a:t>3</a:t>
            </a:r>
            <a:r>
              <a:rPr lang="ru-RU" dirty="0" smtClean="0">
                <a:solidFill>
                  <a:srgbClr val="000000"/>
                </a:solidFill>
                <a:latin typeface="Verdana"/>
              </a:rPr>
              <a:t>)   </a:t>
            </a:r>
            <a:r>
              <a:rPr lang="ru-RU" dirty="0" err="1" smtClean="0">
                <a:solidFill>
                  <a:srgbClr val="000000"/>
                </a:solidFill>
                <a:latin typeface="Verdana"/>
              </a:rPr>
              <a:t>Вивести</a:t>
            </a:r>
            <a:r>
              <a:rPr lang="ru-RU" dirty="0" smtClean="0">
                <a:solidFill>
                  <a:srgbClr val="000000"/>
                </a:solidFill>
                <a:latin typeface="Verdana"/>
              </a:rPr>
              <a:t> </a:t>
            </a:r>
            <a:r>
              <a:rPr lang="ru-RU" dirty="0" err="1">
                <a:solidFill>
                  <a:srgbClr val="000000"/>
                </a:solidFill>
                <a:latin typeface="Verdana"/>
              </a:rPr>
              <a:t>повідомлення</a:t>
            </a:r>
            <a:r>
              <a:rPr lang="ru-RU" dirty="0">
                <a:solidFill>
                  <a:srgbClr val="000000"/>
                </a:solidFill>
                <a:latin typeface="Verdana"/>
              </a:rPr>
              <a:t>.</a:t>
            </a:r>
            <a:endParaRPr lang="ru-RU" b="0" i="0" dirty="0">
              <a:solidFill>
                <a:srgbClr val="000000"/>
              </a:solidFill>
              <a:effectLst/>
              <a:latin typeface="Verdana"/>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3032" y="2713254"/>
            <a:ext cx="2909591" cy="144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291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9525"/>
            <a:ext cx="9126537"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332656"/>
            <a:ext cx="7344816" cy="923330"/>
          </a:xfrm>
          <a:prstGeom prst="rect">
            <a:avLst/>
          </a:prstGeom>
        </p:spPr>
        <p:txBody>
          <a:bodyPr wrap="square">
            <a:spAutoFit/>
          </a:bodyPr>
          <a:lstStyle/>
          <a:p>
            <a:pPr lvl="0">
              <a:spcBef>
                <a:spcPct val="20000"/>
              </a:spcBef>
            </a:pPr>
            <a:r>
              <a:rPr lang="uk-UA" b="1" dirty="0">
                <a:solidFill>
                  <a:prstClr val="black"/>
                </a:solidFill>
                <a:latin typeface="Times New Roman" panose="02020603050405020304" pitchFamily="18" charset="0"/>
                <a:cs typeface="Times New Roman" panose="02020603050405020304" pitchFamily="18" charset="0"/>
              </a:rPr>
              <a:t>Задача. </a:t>
            </a:r>
            <a:r>
              <a:rPr lang="uk-UA" dirty="0">
                <a:solidFill>
                  <a:prstClr val="black"/>
                </a:solidFill>
                <a:latin typeface="Times New Roman" panose="02020603050405020304" pitchFamily="18" charset="0"/>
                <a:cs typeface="Times New Roman" panose="02020603050405020304" pitchFamily="18" charset="0"/>
              </a:rPr>
              <a:t>Є повна посудина рідини, місткістю 8 літрів і дві порожні посудини, місткістю 5 літрів і 3 літри. Потрібно одержати в одній з посудин 1 літр рідини.</a:t>
            </a:r>
            <a:endParaRPr lang="uk-UA" dirty="0">
              <a:solidFill>
                <a:prstClr val="black"/>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3528" y="1772816"/>
            <a:ext cx="7416824" cy="2554545"/>
          </a:xfrm>
          <a:prstGeom prst="rect">
            <a:avLst/>
          </a:prstGeom>
        </p:spPr>
        <p:txBody>
          <a:bodyPr wrap="square">
            <a:spAutoFit/>
          </a:bodyPr>
          <a:lstStyle/>
          <a:p>
            <a:pPr algn="just"/>
            <a:r>
              <a:rPr lang="uk-UA" dirty="0" smtClean="0">
                <a:solidFill>
                  <a:srgbClr val="000000"/>
                </a:solidFill>
                <a:latin typeface="Verdana"/>
              </a:rPr>
              <a:t>	</a:t>
            </a:r>
            <a:r>
              <a:rPr lang="uk-UA" sz="2000" dirty="0" smtClean="0">
                <a:solidFill>
                  <a:srgbClr val="000000"/>
                </a:solidFill>
                <a:latin typeface="Times New Roman" panose="02020603050405020304" pitchFamily="18" charset="0"/>
                <a:cs typeface="Times New Roman" panose="02020603050405020304" pitchFamily="18" charset="0"/>
              </a:rPr>
              <a:t>Для </a:t>
            </a:r>
            <a:r>
              <a:rPr lang="uk-UA" sz="2000" dirty="0">
                <a:solidFill>
                  <a:srgbClr val="000000"/>
                </a:solidFill>
                <a:latin typeface="Times New Roman" panose="02020603050405020304" pitchFamily="18" charset="0"/>
                <a:cs typeface="Times New Roman" panose="02020603050405020304" pitchFamily="18" charset="0"/>
              </a:rPr>
              <a:t>виконавця з наведеною системою команд алгоритм розв’язування цієї задачі буде таким:</a:t>
            </a:r>
          </a:p>
          <a:p>
            <a:pPr algn="just"/>
            <a:r>
              <a:rPr lang="uk-UA" sz="2000" dirty="0">
                <a:solidFill>
                  <a:srgbClr val="000000"/>
                </a:solidFill>
                <a:latin typeface="Times New Roman" panose="02020603050405020304" pitchFamily="18" charset="0"/>
                <a:cs typeface="Times New Roman" panose="02020603050405020304" pitchFamily="18" charset="0"/>
              </a:rPr>
              <a:t>1</a:t>
            </a:r>
            <a:r>
              <a:rPr lang="uk-UA" sz="2000" dirty="0" smtClean="0">
                <a:solidFill>
                  <a:srgbClr val="000000"/>
                </a:solidFill>
                <a:latin typeface="Times New Roman" panose="02020603050405020304" pitchFamily="18" charset="0"/>
                <a:cs typeface="Times New Roman" panose="02020603050405020304" pitchFamily="18" charset="0"/>
              </a:rPr>
              <a:t>.    </a:t>
            </a:r>
            <a:r>
              <a:rPr lang="uk-UA" sz="2000" dirty="0">
                <a:solidFill>
                  <a:srgbClr val="000000"/>
                </a:solidFill>
                <a:latin typeface="Times New Roman" panose="02020603050405020304" pitchFamily="18" charset="0"/>
                <a:cs typeface="Times New Roman" panose="02020603050405020304" pitchFamily="18" charset="0"/>
              </a:rPr>
              <a:t>Наповнити 3-літрову посудину рідиною з 8-літрової.</a:t>
            </a:r>
          </a:p>
          <a:p>
            <a:pPr algn="just"/>
            <a:r>
              <a:rPr lang="uk-UA" sz="2000" dirty="0">
                <a:solidFill>
                  <a:srgbClr val="000000"/>
                </a:solidFill>
                <a:latin typeface="Times New Roman" panose="02020603050405020304" pitchFamily="18" charset="0"/>
                <a:cs typeface="Times New Roman" panose="02020603050405020304" pitchFamily="18" charset="0"/>
              </a:rPr>
              <a:t>2. </a:t>
            </a:r>
            <a:r>
              <a:rPr lang="uk-UA" sz="2000" dirty="0" smtClean="0">
                <a:solidFill>
                  <a:srgbClr val="000000"/>
                </a:solidFill>
                <a:latin typeface="Times New Roman" panose="02020603050405020304" pitchFamily="18" charset="0"/>
                <a:cs typeface="Times New Roman" panose="02020603050405020304" pitchFamily="18" charset="0"/>
              </a:rPr>
              <a:t>   Перелити </a:t>
            </a:r>
            <a:r>
              <a:rPr lang="uk-UA" sz="2000" dirty="0">
                <a:solidFill>
                  <a:srgbClr val="000000"/>
                </a:solidFill>
                <a:latin typeface="Times New Roman" panose="02020603050405020304" pitchFamily="18" charset="0"/>
                <a:cs typeface="Times New Roman" panose="02020603050405020304" pitchFamily="18" charset="0"/>
              </a:rPr>
              <a:t>вміст 3-літрової посудини в 5-літрову,</a:t>
            </a:r>
          </a:p>
          <a:p>
            <a:pPr algn="just"/>
            <a:r>
              <a:rPr lang="uk-UA" sz="2000" dirty="0">
                <a:solidFill>
                  <a:srgbClr val="000000"/>
                </a:solidFill>
                <a:latin typeface="Times New Roman" panose="02020603050405020304" pitchFamily="18" charset="0"/>
                <a:cs typeface="Times New Roman" panose="02020603050405020304" pitchFamily="18" charset="0"/>
              </a:rPr>
              <a:t>3</a:t>
            </a:r>
            <a:r>
              <a:rPr lang="uk-UA" sz="2000" dirty="0" smtClean="0">
                <a:solidFill>
                  <a:srgbClr val="000000"/>
                </a:solidFill>
                <a:latin typeface="Times New Roman" panose="02020603050405020304" pitchFamily="18" charset="0"/>
                <a:cs typeface="Times New Roman" panose="02020603050405020304" pitchFamily="18" charset="0"/>
              </a:rPr>
              <a:t>.    </a:t>
            </a:r>
            <a:r>
              <a:rPr lang="uk-UA" sz="2000" dirty="0">
                <a:solidFill>
                  <a:srgbClr val="000000"/>
                </a:solidFill>
                <a:latin typeface="Times New Roman" panose="02020603050405020304" pitchFamily="18" charset="0"/>
                <a:cs typeface="Times New Roman" panose="02020603050405020304" pitchFamily="18" charset="0"/>
              </a:rPr>
              <a:t>Наповнити 3-літрову посудину рідиною з 8-літрової.</a:t>
            </a:r>
          </a:p>
          <a:p>
            <a:pPr algn="just"/>
            <a:r>
              <a:rPr lang="uk-UA" sz="2000" dirty="0">
                <a:solidFill>
                  <a:srgbClr val="000000"/>
                </a:solidFill>
                <a:latin typeface="Times New Roman" panose="02020603050405020304" pitchFamily="18" charset="0"/>
                <a:cs typeface="Times New Roman" panose="02020603050405020304" pitchFamily="18" charset="0"/>
              </a:rPr>
              <a:t>4</a:t>
            </a:r>
            <a:r>
              <a:rPr lang="uk-UA" sz="2000" dirty="0" smtClean="0">
                <a:solidFill>
                  <a:srgbClr val="000000"/>
                </a:solidFill>
                <a:latin typeface="Times New Roman" panose="02020603050405020304" pitchFamily="18" charset="0"/>
                <a:cs typeface="Times New Roman" panose="02020603050405020304" pitchFamily="18" charset="0"/>
              </a:rPr>
              <a:t>.    </a:t>
            </a:r>
            <a:r>
              <a:rPr lang="uk-UA" sz="2000" dirty="0">
                <a:solidFill>
                  <a:srgbClr val="000000"/>
                </a:solidFill>
                <a:latin typeface="Times New Roman" panose="02020603050405020304" pitchFamily="18" charset="0"/>
                <a:cs typeface="Times New Roman" panose="02020603050405020304" pitchFamily="18" charset="0"/>
              </a:rPr>
              <a:t>Наповнити 5-літрову посудину рідиною з 3-літрової.</a:t>
            </a:r>
          </a:p>
          <a:p>
            <a:pPr algn="just"/>
            <a:r>
              <a:rPr lang="uk-UA" sz="2000" dirty="0">
                <a:solidFill>
                  <a:srgbClr val="000000"/>
                </a:solidFill>
                <a:latin typeface="Times New Roman" panose="02020603050405020304" pitchFamily="18" charset="0"/>
                <a:cs typeface="Times New Roman" panose="02020603050405020304" pitchFamily="18" charset="0"/>
              </a:rPr>
              <a:t>5</a:t>
            </a:r>
            <a:r>
              <a:rPr lang="uk-UA" sz="2000" dirty="0" smtClean="0">
                <a:solidFill>
                  <a:srgbClr val="000000"/>
                </a:solidFill>
                <a:latin typeface="Times New Roman" panose="02020603050405020304" pitchFamily="18" charset="0"/>
                <a:cs typeface="Times New Roman" panose="02020603050405020304" pitchFamily="18" charset="0"/>
              </a:rPr>
              <a:t>.  </a:t>
            </a:r>
            <a:r>
              <a:rPr lang="uk-UA" sz="2000" dirty="0">
                <a:solidFill>
                  <a:srgbClr val="000000"/>
                </a:solidFill>
                <a:latin typeface="Times New Roman" panose="02020603050405020304" pitchFamily="18" charset="0"/>
                <a:cs typeface="Times New Roman" panose="02020603050405020304" pitchFamily="18" charset="0"/>
              </a:rPr>
              <a:t>Вивести повідомлення «1 літр рідини отримано в 3-літровій посудині».</a:t>
            </a:r>
            <a:endParaRPr lang="uk-UA"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581128"/>
            <a:ext cx="331961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Скругленная соединительная линия 6"/>
          <p:cNvCxnSpPr/>
          <p:nvPr/>
        </p:nvCxnSpPr>
        <p:spPr>
          <a:xfrm>
            <a:off x="1115616" y="4922409"/>
            <a:ext cx="2448272" cy="216024"/>
          </a:xfrm>
          <a:prstGeom prst="curvedConnector3">
            <a:avLst>
              <a:gd name="adj1" fmla="val 79427"/>
            </a:avLst>
          </a:prstGeom>
          <a:ln w="38100">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14" name="Скругленная соединительная линия 13"/>
          <p:cNvCxnSpPr/>
          <p:nvPr/>
        </p:nvCxnSpPr>
        <p:spPr>
          <a:xfrm rot="10800000" flipV="1">
            <a:off x="2627784" y="5138432"/>
            <a:ext cx="936104" cy="270787"/>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138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197</Words>
  <Application>Microsoft Office PowerPoint</Application>
  <PresentationFormat>Экран (4:3)</PresentationFormat>
  <Paragraphs>39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Складемо алгоритм для розв’язування такої задачі.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катя</dc:creator>
  <cp:lastModifiedBy>катя</cp:lastModifiedBy>
  <cp:revision>5</cp:revision>
  <dcterms:created xsi:type="dcterms:W3CDTF">2017-03-19T13:49:21Z</dcterms:created>
  <dcterms:modified xsi:type="dcterms:W3CDTF">2017-03-19T15:02:16Z</dcterms:modified>
</cp:coreProperties>
</file>