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47650"/>
            <a:ext cx="7772400" cy="3973513"/>
          </a:xfrm>
        </p:spPr>
        <p:txBody>
          <a:bodyPr/>
          <a:lstStyle/>
          <a:p>
            <a:pPr algn="ctr"/>
            <a:r>
              <a:rPr lang="uk-UA" sz="6600" b="1"/>
              <a:t>Представлення інформації</a:t>
            </a:r>
            <a:endParaRPr lang="ru-RU" sz="6600" b="1"/>
          </a:p>
        </p:txBody>
      </p:sp>
      <p:pic>
        <p:nvPicPr>
          <p:cNvPr id="63492" name="Picture 4" descr="image0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588125" y="465296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7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720725"/>
          </a:xfr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uk-UA" b="1">
                <a:cs typeface="Times New Roman" pitchFamily="18" charset="0"/>
              </a:rPr>
              <a:t>РОЗМІРИ ШРИФТУ</a:t>
            </a: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idx="4294967295"/>
          </p:nvPr>
        </p:nvGraphicFramePr>
        <p:xfrm>
          <a:off x="0" y="1628775"/>
          <a:ext cx="8207375" cy="4894266"/>
        </p:xfrm>
        <a:graphic>
          <a:graphicData uri="http://schemas.openxmlformats.org/drawingml/2006/table">
            <a:tbl>
              <a:tblPr/>
              <a:tblGrid>
                <a:gridCol w="3598862"/>
                <a:gridCol w="4608513"/>
              </a:tblGrid>
              <a:tr h="703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Критичний розмір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(погано читається)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14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16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Оптимальний розмір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(добре читається)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18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20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24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для заголовків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титулів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28 (ж)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шрифту 32 (ж)</a:t>
                      </a:r>
                    </a:p>
                  </a:txBody>
                  <a:tcPr marL="91431" marR="91431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/>
              <a:t>Об’єм інформації</a:t>
            </a:r>
            <a:r>
              <a:rPr lang="ru-RU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Не варто перевантажувати слайд інформацією (одночасно запам’ятовується не більше 3-х фактів, висновків, визначень).</a:t>
            </a:r>
          </a:p>
          <a:p>
            <a:pPr>
              <a:buFontTx/>
              <a:buNone/>
            </a:pPr>
            <a:r>
              <a:rPr lang="uk-UA"/>
              <a:t>Найбільша ефективність досягається тоді, коли ключові пункти відтворюються по одному на кожному окремому слайді.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90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/>
              <a:t>Способи виділення інформації</a:t>
            </a:r>
            <a:r>
              <a:rPr lang="ru-RU" sz="40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  Слід використовувати: </a:t>
            </a:r>
          </a:p>
          <a:p>
            <a:r>
              <a:rPr lang="uk-UA"/>
              <a:t>рамки, </a:t>
            </a:r>
          </a:p>
          <a:p>
            <a:r>
              <a:rPr lang="uk-UA"/>
              <a:t>стрілки, </a:t>
            </a:r>
          </a:p>
          <a:p>
            <a:r>
              <a:rPr lang="uk-UA"/>
              <a:t>рисунки, </a:t>
            </a:r>
          </a:p>
          <a:p>
            <a:r>
              <a:rPr lang="uk-UA"/>
              <a:t>діаграми, </a:t>
            </a:r>
          </a:p>
          <a:p>
            <a:r>
              <a:rPr lang="uk-UA"/>
              <a:t>схеми для ілюстрування найбільш важливих фактів.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57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Види слайдів</a:t>
            </a:r>
            <a:r>
              <a:rPr lang="ru-RU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  Щоб урізноманітнити способи подачі інформації, необхідно використовувати різні види слайдів: </a:t>
            </a:r>
          </a:p>
          <a:p>
            <a:r>
              <a:rPr lang="uk-UA"/>
              <a:t>з текстом, </a:t>
            </a:r>
          </a:p>
          <a:p>
            <a:r>
              <a:rPr lang="uk-UA"/>
              <a:t>з таблицями, </a:t>
            </a:r>
          </a:p>
          <a:p>
            <a:r>
              <a:rPr lang="uk-UA"/>
              <a:t>з діаграмами.</a:t>
            </a:r>
            <a:r>
              <a:rPr lang="ru-RU"/>
              <a:t> </a:t>
            </a:r>
          </a:p>
        </p:txBody>
      </p:sp>
      <p:pic>
        <p:nvPicPr>
          <p:cNvPr id="79876" name="Picture 4" descr="image0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588125" y="465296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9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Group 3"/>
          <p:cNvGraphicFramePr>
            <a:graphicFrameLocks noGrp="1"/>
          </p:cNvGraphicFramePr>
          <p:nvPr>
            <p:ph sz="quarter" idx="4294967295"/>
          </p:nvPr>
        </p:nvGraphicFramePr>
        <p:xfrm>
          <a:off x="0" y="2322513"/>
          <a:ext cx="4643438" cy="2547937"/>
        </p:xfrm>
        <a:graphic>
          <a:graphicData uri="http://schemas.openxmlformats.org/drawingml/2006/table">
            <a:tbl>
              <a:tblPr/>
              <a:tblGrid>
                <a:gridCol w="625475"/>
                <a:gridCol w="1212850"/>
                <a:gridCol w="223838"/>
                <a:gridCol w="1228725"/>
                <a:gridCol w="214312"/>
                <a:gridCol w="1138238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C828">
                        <a:alpha val="8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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29">
                        <a:alpha val="8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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A7F6">
                        <a:alpha val="8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00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 to add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0001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133" name="Group 213"/>
          <p:cNvGraphicFramePr>
            <a:graphicFrameLocks noGrp="1"/>
          </p:cNvGraphicFramePr>
          <p:nvPr>
            <p:ph sz="quarter" idx="4294967295"/>
          </p:nvPr>
        </p:nvGraphicFramePr>
        <p:xfrm>
          <a:off x="5318125" y="1196975"/>
          <a:ext cx="3825875" cy="2484438"/>
        </p:xfrm>
        <a:graphic>
          <a:graphicData uri="http://schemas.openxmlformats.org/drawingml/2006/table">
            <a:tbl>
              <a:tblPr/>
              <a:tblGrid>
                <a:gridCol w="673100"/>
                <a:gridCol w="746125"/>
                <a:gridCol w="631825"/>
                <a:gridCol w="631825"/>
                <a:gridCol w="633413"/>
                <a:gridCol w="509587"/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  A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  B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  C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  D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  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  F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2134" name="Group 214"/>
          <p:cNvGraphicFramePr>
            <a:graphicFrameLocks noGrp="1"/>
          </p:cNvGraphicFramePr>
          <p:nvPr>
            <p:ph sz="quarter" idx="4294967295"/>
          </p:nvPr>
        </p:nvGraphicFramePr>
        <p:xfrm>
          <a:off x="4787900" y="4437063"/>
          <a:ext cx="4356100" cy="1903412"/>
        </p:xfrm>
        <a:graphic>
          <a:graphicData uri="http://schemas.openxmlformats.org/drawingml/2006/table">
            <a:tbl>
              <a:tblPr/>
              <a:tblGrid>
                <a:gridCol w="981075"/>
                <a:gridCol w="687388"/>
                <a:gridCol w="671512"/>
                <a:gridCol w="671513"/>
                <a:gridCol w="674687"/>
                <a:gridCol w="669925"/>
              </a:tblGrid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479" marR="82479" marT="41239" marB="4123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135" name="Group 215"/>
          <p:cNvGraphicFramePr>
            <a:graphicFrameLocks noGrp="1"/>
          </p:cNvGraphicFramePr>
          <p:nvPr>
            <p:ph sz="quarter" idx="4294967295"/>
          </p:nvPr>
        </p:nvGraphicFramePr>
        <p:xfrm>
          <a:off x="0" y="5157788"/>
          <a:ext cx="3924300" cy="1366837"/>
        </p:xfrm>
        <a:graphic>
          <a:graphicData uri="http://schemas.openxmlformats.org/drawingml/2006/table">
            <a:tbl>
              <a:tblPr/>
              <a:tblGrid>
                <a:gridCol w="979488"/>
                <a:gridCol w="982662"/>
                <a:gridCol w="982663"/>
                <a:gridCol w="979487"/>
              </a:tblGrid>
              <a:tr h="295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81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Add Your Title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33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Text</a:t>
                      </a:r>
                    </a:p>
                  </a:txBody>
                  <a:tcPr marL="82479" marR="82479" marT="41239" marB="412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3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105" name="Rectangle 185"/>
          <p:cNvSpPr>
            <a:spLocks noChangeArrowheads="1"/>
          </p:cNvSpPr>
          <p:nvPr/>
        </p:nvSpPr>
        <p:spPr bwMode="auto">
          <a:xfrm>
            <a:off x="225425" y="1216025"/>
            <a:ext cx="651668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>
            <a:spAutoFit/>
          </a:bodyPr>
          <a:lstStyle/>
          <a:p>
            <a:pPr defTabSz="825500" eaLnBrk="0" hangingPunct="0"/>
            <a:r>
              <a:rPr kumimoji="0" lang="uk-UA" sz="5400">
                <a:latin typeface="Arial" charset="0"/>
              </a:rPr>
              <a:t> </a:t>
            </a:r>
            <a:r>
              <a:rPr kumimoji="0" lang="uk-UA" sz="5400" b="1">
                <a:solidFill>
                  <a:srgbClr val="333399"/>
                </a:solidFill>
                <a:latin typeface="Arial" charset="0"/>
              </a:rPr>
              <a:t>ТАБЛИЦІ:</a:t>
            </a:r>
            <a:endParaRPr kumimoji="0" lang="ru-RU" sz="5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76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uk-UA" sz="5500" b="0">
                <a:solidFill>
                  <a:srgbClr val="333399"/>
                </a:solidFill>
              </a:rPr>
              <a:t>ДІАГРАМИ:</a:t>
            </a:r>
            <a:endParaRPr lang="ru-RU" sz="5500" b="0">
              <a:solidFill>
                <a:srgbClr val="333399"/>
              </a:solidFill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5964238" y="836613"/>
            <a:ext cx="3179762" cy="2387600"/>
            <a:chOff x="912" y="1258"/>
            <a:chExt cx="4017" cy="2390"/>
          </a:xfrm>
        </p:grpSpPr>
        <p:sp>
          <p:nvSpPr>
            <p:cNvPr id="82949" name="Oval 5"/>
            <p:cNvSpPr>
              <a:spLocks noChangeArrowheads="1"/>
            </p:cNvSpPr>
            <p:nvPr/>
          </p:nvSpPr>
          <p:spPr bwMode="ltGray">
            <a:xfrm>
              <a:off x="1425" y="2813"/>
              <a:ext cx="3504" cy="835"/>
            </a:xfrm>
            <a:prstGeom prst="ellipse">
              <a:avLst/>
            </a:prstGeom>
            <a:solidFill>
              <a:srgbClr val="000134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82950" name="Oval 6"/>
            <p:cNvSpPr>
              <a:spLocks noChangeArrowheads="1"/>
            </p:cNvSpPr>
            <p:nvPr/>
          </p:nvSpPr>
          <p:spPr bwMode="ltGray">
            <a:xfrm rot="-998297">
              <a:off x="968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1" name="Oval 7"/>
            <p:cNvSpPr>
              <a:spLocks noChangeArrowheads="1"/>
            </p:cNvSpPr>
            <p:nvPr/>
          </p:nvSpPr>
          <p:spPr bwMode="ltGray">
            <a:xfrm rot="-998297">
              <a:off x="1004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2" name="Arc 8"/>
            <p:cNvSpPr>
              <a:spLocks/>
            </p:cNvSpPr>
            <p:nvPr/>
          </p:nvSpPr>
          <p:spPr bwMode="gray">
            <a:xfrm rot="-998297">
              <a:off x="2672" y="1429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3" name="Arc 9"/>
            <p:cNvSpPr>
              <a:spLocks/>
            </p:cNvSpPr>
            <p:nvPr/>
          </p:nvSpPr>
          <p:spPr bwMode="gray">
            <a:xfrm rot="20601703" flipH="1">
              <a:off x="1038" y="2256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4" name="Arc 10"/>
            <p:cNvSpPr>
              <a:spLocks/>
            </p:cNvSpPr>
            <p:nvPr/>
          </p:nvSpPr>
          <p:spPr bwMode="gray">
            <a:xfrm rot="-998297">
              <a:off x="2196" y="1258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5" name="Arc 11"/>
            <p:cNvSpPr>
              <a:spLocks/>
            </p:cNvSpPr>
            <p:nvPr/>
          </p:nvSpPr>
          <p:spPr bwMode="gray">
            <a:xfrm rot="20601703" flipH="1">
              <a:off x="912" y="1669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gray">
            <a:xfrm rot="-998297">
              <a:off x="1924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1267" y="1970"/>
              <a:ext cx="9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0" lang="en-US" sz="1600">
                  <a:solidFill>
                    <a:srgbClr val="FFFFFF"/>
                  </a:solidFill>
                  <a:latin typeface="Verdana" pitchFamily="34" charset="0"/>
                </a:rPr>
                <a:t>Text1</a:t>
              </a:r>
              <a:endParaRPr kumimoji="0" lang="en-US" sz="1600"/>
            </a:p>
          </p:txBody>
        </p:sp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2468" y="1395"/>
              <a:ext cx="9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0" lang="en-US" sz="1600">
                  <a:solidFill>
                    <a:srgbClr val="FFFFFF"/>
                  </a:solidFill>
                  <a:latin typeface="Verdana" pitchFamily="34" charset="0"/>
                </a:rPr>
                <a:t>Text2</a:t>
              </a:r>
              <a:endParaRPr kumimoji="0" lang="en-US" sz="1600"/>
            </a:p>
          </p:txBody>
        </p:sp>
        <p:sp>
          <p:nvSpPr>
            <p:cNvPr id="82959" name="Text Box 15"/>
            <p:cNvSpPr txBox="1">
              <a:spLocks noChangeArrowheads="1"/>
            </p:cNvSpPr>
            <p:nvPr/>
          </p:nvSpPr>
          <p:spPr bwMode="auto">
            <a:xfrm>
              <a:off x="3523" y="1682"/>
              <a:ext cx="93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0" lang="en-US" sz="1600">
                  <a:solidFill>
                    <a:srgbClr val="FFFFFF"/>
                  </a:solidFill>
                  <a:latin typeface="Verdana" pitchFamily="34" charset="0"/>
                </a:rPr>
                <a:t>Text3</a:t>
              </a:r>
              <a:endParaRPr kumimoji="0" lang="en-US" sz="1600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gray">
            <a:xfrm>
              <a:off x="4017" y="2018"/>
              <a:ext cx="816" cy="1078"/>
            </a:xfrm>
            <a:custGeom>
              <a:avLst/>
              <a:gdLst>
                <a:gd name="T0" fmla="*/ 0 w 816"/>
                <a:gd name="T1" fmla="*/ 841 h 1078"/>
                <a:gd name="T2" fmla="*/ 784 w 816"/>
                <a:gd name="T3" fmla="*/ 0 h 1078"/>
                <a:gd name="T4" fmla="*/ 816 w 816"/>
                <a:gd name="T5" fmla="*/ 280 h 1078"/>
                <a:gd name="T6" fmla="*/ 544 w 816"/>
                <a:gd name="T7" fmla="*/ 672 h 1078"/>
                <a:gd name="T8" fmla="*/ 25 w 816"/>
                <a:gd name="T9" fmla="*/ 1078 h 1078"/>
                <a:gd name="T10" fmla="*/ 0 w 816"/>
                <a:gd name="T11" fmla="*/ 8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82961" name="Arc 17"/>
            <p:cNvSpPr>
              <a:spLocks/>
            </p:cNvSpPr>
            <p:nvPr/>
          </p:nvSpPr>
          <p:spPr bwMode="gray">
            <a:xfrm rot="-1060795">
              <a:off x="3008" y="2022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gray">
            <a:xfrm>
              <a:off x="2946" y="2321"/>
              <a:ext cx="1108" cy="779"/>
            </a:xfrm>
            <a:custGeom>
              <a:avLst/>
              <a:gdLst>
                <a:gd name="T0" fmla="*/ 1071 w 1108"/>
                <a:gd name="T1" fmla="*/ 546 h 779"/>
                <a:gd name="T2" fmla="*/ 1108 w 1108"/>
                <a:gd name="T3" fmla="*/ 779 h 779"/>
                <a:gd name="T4" fmla="*/ 67 w 1108"/>
                <a:gd name="T5" fmla="*/ 168 h 779"/>
                <a:gd name="T6" fmla="*/ 0 w 1108"/>
                <a:gd name="T7" fmla="*/ 0 h 779"/>
                <a:gd name="T8" fmla="*/ 1071 w 1108"/>
                <a:gd name="T9" fmla="*/ 54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523" y="2305"/>
              <a:ext cx="93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0" lang="en-US" sz="1600">
                  <a:solidFill>
                    <a:srgbClr val="FFFFFF"/>
                  </a:solidFill>
                  <a:latin typeface="Verdana" pitchFamily="34" charset="0"/>
                </a:rPr>
                <a:t>Text4</a:t>
              </a:r>
              <a:endParaRPr kumimoji="0" lang="en-US" sz="1600"/>
            </a:p>
          </p:txBody>
        </p:sp>
        <p:sp>
          <p:nvSpPr>
            <p:cNvPr id="82964" name="Text Box 20"/>
            <p:cNvSpPr txBox="1">
              <a:spLocks noChangeArrowheads="1"/>
            </p:cNvSpPr>
            <p:nvPr/>
          </p:nvSpPr>
          <p:spPr bwMode="auto">
            <a:xfrm>
              <a:off x="2420" y="2787"/>
              <a:ext cx="9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0" lang="en-US" sz="1600">
                  <a:solidFill>
                    <a:srgbClr val="FFFFFF"/>
                  </a:solidFill>
                  <a:latin typeface="Verdana" pitchFamily="34" charset="0"/>
                </a:rPr>
                <a:t>Text5</a:t>
              </a:r>
              <a:endParaRPr kumimoji="0" lang="en-US" sz="1600"/>
            </a:p>
          </p:txBody>
        </p:sp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1221" y="2690"/>
              <a:ext cx="9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0" lang="en-US" sz="1600">
                  <a:solidFill>
                    <a:srgbClr val="FFFFFF"/>
                  </a:solidFill>
                  <a:latin typeface="Verdana" pitchFamily="34" charset="0"/>
                </a:rPr>
                <a:t>Text6</a:t>
              </a:r>
              <a:endParaRPr kumimoji="0" lang="en-US" sz="1600"/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white">
            <a:xfrm rot="-998297">
              <a:off x="1988" y="1989"/>
              <a:ext cx="1629" cy="68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gray">
            <a:xfrm>
              <a:off x="3057" y="2570"/>
              <a:ext cx="808" cy="648"/>
            </a:xfrm>
            <a:custGeom>
              <a:avLst/>
              <a:gdLst>
                <a:gd name="T0" fmla="*/ 0 w 808"/>
                <a:gd name="T1" fmla="*/ 24 h 648"/>
                <a:gd name="T2" fmla="*/ 352 w 808"/>
                <a:gd name="T3" fmla="*/ 448 h 648"/>
                <a:gd name="T4" fmla="*/ 360 w 808"/>
                <a:gd name="T5" fmla="*/ 648 h 648"/>
                <a:gd name="T6" fmla="*/ 808 w 808"/>
                <a:gd name="T7" fmla="*/ 424 h 648"/>
                <a:gd name="T8" fmla="*/ 104 w 808"/>
                <a:gd name="T9" fmla="*/ 0 h 648"/>
                <a:gd name="T10" fmla="*/ 0 w 808"/>
                <a:gd name="T11" fmla="*/ 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968" name="Group 24"/>
          <p:cNvGrpSpPr>
            <a:grpSpLocks/>
          </p:cNvGrpSpPr>
          <p:nvPr/>
        </p:nvGrpSpPr>
        <p:grpSpPr bwMode="auto">
          <a:xfrm>
            <a:off x="290513" y="2736850"/>
            <a:ext cx="6108700" cy="3621088"/>
            <a:chOff x="240" y="864"/>
            <a:chExt cx="5280" cy="3120"/>
          </a:xfrm>
        </p:grpSpPr>
        <p:sp>
          <p:nvSpPr>
            <p:cNvPr id="82969" name="AutoShape 25"/>
            <p:cNvSpPr>
              <a:spLocks noChangeArrowheads="1"/>
            </p:cNvSpPr>
            <p:nvPr/>
          </p:nvSpPr>
          <p:spPr bwMode="gray">
            <a:xfrm>
              <a:off x="240" y="1008"/>
              <a:ext cx="2592" cy="297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12157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82970" name="Object 26"/>
            <p:cNvGraphicFramePr>
              <a:graphicFrameLocks noChangeAspect="1"/>
            </p:cNvGraphicFramePr>
            <p:nvPr/>
          </p:nvGraphicFramePr>
          <p:xfrm>
            <a:off x="384" y="1344"/>
            <a:ext cx="2280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Chart" r:id="rId3" imgW="3609975" imgH="4057498" progId="MSGraph.Chart.8">
                    <p:embed followColorScheme="full"/>
                  </p:oleObj>
                </mc:Choice>
                <mc:Fallback>
                  <p:oleObj name="Chart" r:id="rId3" imgW="3609975" imgH="4057498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84" y="1344"/>
                          <a:ext cx="2280" cy="2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71" name="AutoShape 27"/>
            <p:cNvSpPr>
              <a:spLocks noChangeArrowheads="1"/>
            </p:cNvSpPr>
            <p:nvPr/>
          </p:nvSpPr>
          <p:spPr bwMode="gray">
            <a:xfrm>
              <a:off x="480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72" name="AutoShape 28"/>
            <p:cNvSpPr>
              <a:spLocks noChangeArrowheads="1"/>
            </p:cNvSpPr>
            <p:nvPr/>
          </p:nvSpPr>
          <p:spPr bwMode="gray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73" name="AutoShape 29"/>
            <p:cNvSpPr>
              <a:spLocks noChangeArrowheads="1"/>
            </p:cNvSpPr>
            <p:nvPr/>
          </p:nvSpPr>
          <p:spPr bwMode="gray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74" name="AutoShape 30"/>
            <p:cNvSpPr>
              <a:spLocks noChangeArrowheads="1"/>
            </p:cNvSpPr>
            <p:nvPr/>
          </p:nvSpPr>
          <p:spPr bwMode="gray">
            <a:xfrm>
              <a:off x="2928" y="1008"/>
              <a:ext cx="2592" cy="297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82975" name="Object 31"/>
            <p:cNvGraphicFramePr>
              <a:graphicFrameLocks noChangeAspect="1"/>
            </p:cNvGraphicFramePr>
            <p:nvPr/>
          </p:nvGraphicFramePr>
          <p:xfrm>
            <a:off x="3072" y="1344"/>
            <a:ext cx="2280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hart" r:id="rId5" imgW="3609975" imgH="4057498" progId="MSGraph.Chart.8">
                    <p:embed followColorScheme="full"/>
                  </p:oleObj>
                </mc:Choice>
                <mc:Fallback>
                  <p:oleObj name="Chart" r:id="rId5" imgW="3609975" imgH="4057498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072" y="1344"/>
                          <a:ext cx="2280" cy="2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76" name="AutoShape 32"/>
            <p:cNvSpPr>
              <a:spLocks noChangeArrowheads="1"/>
            </p:cNvSpPr>
            <p:nvPr/>
          </p:nvSpPr>
          <p:spPr bwMode="gray">
            <a:xfrm>
              <a:off x="3168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77" name="AutoShape 33"/>
            <p:cNvSpPr>
              <a:spLocks noChangeArrowheads="1"/>
            </p:cNvSpPr>
            <p:nvPr/>
          </p:nvSpPr>
          <p:spPr bwMode="gray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78" name="AutoShape 34"/>
            <p:cNvSpPr>
              <a:spLocks noChangeArrowheads="1"/>
            </p:cNvSpPr>
            <p:nvPr/>
          </p:nvSpPr>
          <p:spPr bwMode="gray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979" name="Group 35"/>
          <p:cNvGrpSpPr>
            <a:grpSpLocks/>
          </p:cNvGrpSpPr>
          <p:nvPr/>
        </p:nvGrpSpPr>
        <p:grpSpPr bwMode="auto">
          <a:xfrm>
            <a:off x="7881938" y="3754438"/>
            <a:ext cx="582612" cy="388937"/>
            <a:chOff x="3136" y="1104"/>
            <a:chExt cx="693" cy="502"/>
          </a:xfrm>
        </p:grpSpPr>
        <p:sp>
          <p:nvSpPr>
            <p:cNvPr id="82980" name="Freeform 36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9216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tint val="38039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82" name="Group 38"/>
          <p:cNvGrpSpPr>
            <a:grpSpLocks/>
          </p:cNvGrpSpPr>
          <p:nvPr/>
        </p:nvGrpSpPr>
        <p:grpSpPr bwMode="auto">
          <a:xfrm>
            <a:off x="7621588" y="4143375"/>
            <a:ext cx="1038225" cy="520700"/>
            <a:chOff x="2780" y="1595"/>
            <a:chExt cx="1481" cy="593"/>
          </a:xfrm>
        </p:grpSpPr>
        <p:sp>
          <p:nvSpPr>
            <p:cNvPr id="82983" name="Freeform 39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shade val="7921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4" name="Freeform 40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C247FF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5" name="Freeform 41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tint val="5019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86" name="Group 42"/>
          <p:cNvGrpSpPr>
            <a:grpSpLocks/>
          </p:cNvGrpSpPr>
          <p:nvPr/>
        </p:nvGrpSpPr>
        <p:grpSpPr bwMode="auto">
          <a:xfrm>
            <a:off x="7102475" y="5121275"/>
            <a:ext cx="1946275" cy="715963"/>
            <a:chOff x="1702" y="3062"/>
            <a:chExt cx="3855" cy="867"/>
          </a:xfrm>
        </p:grpSpPr>
        <p:sp>
          <p:nvSpPr>
            <p:cNvPr id="82987" name="Freeform 43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shade val="69804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8" name="Freeform 44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9" name="Freeform 45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tint val="66667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90" name="Group 46"/>
          <p:cNvGrpSpPr>
            <a:grpSpLocks/>
          </p:cNvGrpSpPr>
          <p:nvPr/>
        </p:nvGrpSpPr>
        <p:grpSpPr bwMode="auto">
          <a:xfrm>
            <a:off x="7362825" y="4638675"/>
            <a:ext cx="1490663" cy="546100"/>
            <a:chOff x="2069" y="2572"/>
            <a:chExt cx="3054" cy="784"/>
          </a:xfrm>
        </p:grpSpPr>
        <p:sp>
          <p:nvSpPr>
            <p:cNvPr id="82991" name="Freeform 47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294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3" name="Freeform 49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4745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7537450" y="5357813"/>
            <a:ext cx="7318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>
            <a:spAutoFit/>
          </a:bodyPr>
          <a:lstStyle/>
          <a:p>
            <a:pPr defTabSz="825500" eaLnBrk="0" hangingPunct="0"/>
            <a:r>
              <a:rPr kumimoji="0"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</a:t>
            </a:r>
            <a:endParaRPr kumimoji="0" lang="ru-RU" sz="2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7685088" y="4795838"/>
            <a:ext cx="5429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>
            <a:spAutoFit/>
          </a:bodyPr>
          <a:lstStyle/>
          <a:p>
            <a:pPr defTabSz="825500" eaLnBrk="0" hangingPunct="0"/>
            <a:r>
              <a:rPr kumimoji="0"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</a:t>
            </a:r>
            <a:endParaRPr kumimoji="0" lang="ru-RU" sz="1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840663" y="4298950"/>
            <a:ext cx="493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>
            <a:spAutoFit/>
          </a:bodyPr>
          <a:lstStyle/>
          <a:p>
            <a:pPr defTabSz="825500" eaLnBrk="0" hangingPunct="0"/>
            <a:r>
              <a:rPr kumimoji="0" lang="en-US" sz="13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</a:t>
            </a:r>
            <a:endParaRPr kumimoji="0" lang="ru-RU" sz="13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880350" y="3830638"/>
            <a:ext cx="447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>
            <a:spAutoFit/>
          </a:bodyPr>
          <a:lstStyle/>
          <a:p>
            <a:pPr defTabSz="825500" eaLnBrk="0" hangingPunct="0"/>
            <a:r>
              <a:rPr kumimoji="0" lang="en-US" sz="11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</a:t>
            </a:r>
            <a:endParaRPr kumimoji="0" lang="ru-RU" sz="11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82998" name="Group 54"/>
          <p:cNvGrpSpPr>
            <a:grpSpLocks/>
          </p:cNvGrpSpPr>
          <p:nvPr/>
        </p:nvGrpSpPr>
        <p:grpSpPr bwMode="auto">
          <a:xfrm>
            <a:off x="2339975" y="260350"/>
            <a:ext cx="2970213" cy="1484313"/>
            <a:chOff x="480" y="1296"/>
            <a:chExt cx="4608" cy="2548"/>
          </a:xfrm>
        </p:grpSpPr>
        <p:sp>
          <p:nvSpPr>
            <p:cNvPr id="82999" name="Freeform 55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0" name="Oval 56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1" name="Oval 57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2" name="Oval 58"/>
            <p:cNvSpPr>
              <a:spLocks noChangeArrowheads="1"/>
            </p:cNvSpPr>
            <p:nvPr/>
          </p:nvSpPr>
          <p:spPr bwMode="auto">
            <a:xfrm rot="-1543677">
              <a:off x="1824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3" name="Oval 59"/>
            <p:cNvSpPr>
              <a:spLocks noChangeArrowheads="1"/>
            </p:cNvSpPr>
            <p:nvPr/>
          </p:nvSpPr>
          <p:spPr bwMode="auto">
            <a:xfrm rot="-1543677">
              <a:off x="3456" y="307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4" name="Oval 60"/>
            <p:cNvSpPr>
              <a:spLocks noChangeArrowheads="1"/>
            </p:cNvSpPr>
            <p:nvPr/>
          </p:nvSpPr>
          <p:spPr bwMode="auto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5" name="Oval 61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 anchor="ctr"/>
            <a:lstStyle/>
            <a:p>
              <a:pPr algn="ctr" defTabSz="825500"/>
              <a:endParaRPr kumimoji="0" lang="ru-RU" sz="1600">
                <a:latin typeface="Arial" charset="0"/>
              </a:endParaRPr>
            </a:p>
          </p:txBody>
        </p:sp>
        <p:sp>
          <p:nvSpPr>
            <p:cNvPr id="83006" name="Oval 62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 anchor="ctr"/>
            <a:lstStyle/>
            <a:p>
              <a:pPr algn="ctr" defTabSz="825500"/>
              <a:endParaRPr kumimoji="0" lang="ru-RU" sz="1600">
                <a:latin typeface="Arial" charset="0"/>
              </a:endParaRPr>
            </a:p>
          </p:txBody>
        </p:sp>
        <p:sp>
          <p:nvSpPr>
            <p:cNvPr id="83007" name="Oval 63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 anchor="ctr"/>
            <a:lstStyle/>
            <a:p>
              <a:pPr algn="ctr" defTabSz="825500"/>
              <a:endParaRPr kumimoji="0" lang="ru-RU" sz="1600">
                <a:latin typeface="Arial" charset="0"/>
              </a:endParaRPr>
            </a:p>
          </p:txBody>
        </p:sp>
        <p:sp>
          <p:nvSpPr>
            <p:cNvPr id="83008" name="Oval 64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 anchor="ctr"/>
            <a:lstStyle/>
            <a:p>
              <a:pPr algn="ctr" defTabSz="825500"/>
              <a:endParaRPr kumimoji="0" lang="ru-RU" sz="1600">
                <a:latin typeface="Arial" charset="0"/>
              </a:endParaRPr>
            </a:p>
          </p:txBody>
        </p:sp>
        <p:sp>
          <p:nvSpPr>
            <p:cNvPr id="83009" name="Oval 65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 anchor="ctr"/>
            <a:lstStyle/>
            <a:p>
              <a:pPr algn="ctr" defTabSz="825500"/>
              <a:endParaRPr kumimoji="0" lang="ru-RU" sz="1600" b="1">
                <a:latin typeface="Arial" charset="0"/>
              </a:endParaRPr>
            </a:p>
          </p:txBody>
        </p:sp>
        <p:sp>
          <p:nvSpPr>
            <p:cNvPr id="83010" name="Text Box 66"/>
            <p:cNvSpPr txBox="1">
              <a:spLocks noChangeArrowheads="1"/>
            </p:cNvSpPr>
            <p:nvPr/>
          </p:nvSpPr>
          <p:spPr bwMode="white">
            <a:xfrm>
              <a:off x="1128" y="2492"/>
              <a:ext cx="790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kumimoji="0" lang="en-US" sz="1100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83011" name="Text Box 67"/>
            <p:cNvSpPr txBox="1">
              <a:spLocks noChangeArrowheads="1"/>
            </p:cNvSpPr>
            <p:nvPr/>
          </p:nvSpPr>
          <p:spPr bwMode="white">
            <a:xfrm>
              <a:off x="2578" y="1664"/>
              <a:ext cx="791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kumimoji="0" lang="en-US" sz="1100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83012" name="Text Box 68"/>
            <p:cNvSpPr txBox="1">
              <a:spLocks noChangeArrowheads="1"/>
            </p:cNvSpPr>
            <p:nvPr/>
          </p:nvSpPr>
          <p:spPr bwMode="white">
            <a:xfrm>
              <a:off x="4224" y="1814"/>
              <a:ext cx="790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kumimoji="0" lang="en-US" sz="1100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83013" name="Text Box 69"/>
            <p:cNvSpPr txBox="1">
              <a:spLocks noChangeArrowheads="1"/>
            </p:cNvSpPr>
            <p:nvPr/>
          </p:nvSpPr>
          <p:spPr bwMode="white">
            <a:xfrm>
              <a:off x="3220" y="2954"/>
              <a:ext cx="104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kumimoji="0" lang="en-US" sz="1100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83014" name="Text Box 70"/>
            <p:cNvSpPr txBox="1">
              <a:spLocks noChangeArrowheads="1"/>
            </p:cNvSpPr>
            <p:nvPr/>
          </p:nvSpPr>
          <p:spPr bwMode="white">
            <a:xfrm>
              <a:off x="1638" y="3414"/>
              <a:ext cx="790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kumimoji="0" lang="en-US" sz="1100" b="1">
                  <a:solidFill>
                    <a:schemeClr val="folHlink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83015" name="Text Box 71"/>
            <p:cNvSpPr txBox="1">
              <a:spLocks noChangeArrowheads="1"/>
            </p:cNvSpPr>
            <p:nvPr/>
          </p:nvSpPr>
          <p:spPr bwMode="auto">
            <a:xfrm>
              <a:off x="2160" y="2304"/>
              <a:ext cx="1453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endParaRPr kumimoji="0" lang="ru-RU" sz="2500" b="1"/>
            </a:p>
          </p:txBody>
        </p:sp>
        <p:sp>
          <p:nvSpPr>
            <p:cNvPr id="83016" name="Line 72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83017" name="AutoShape 73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3018" name="Text Box 74"/>
            <p:cNvSpPr txBox="1">
              <a:spLocks noChangeArrowheads="1"/>
            </p:cNvSpPr>
            <p:nvPr/>
          </p:nvSpPr>
          <p:spPr bwMode="auto">
            <a:xfrm>
              <a:off x="480" y="1296"/>
              <a:ext cx="1295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479" tIns="41239" rIns="82479" bIns="41239">
              <a:spAutoFit/>
            </a:bodyPr>
            <a:lstStyle>
              <a:lvl1pPr defTabSz="825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2750" defTabSz="8255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5500" defTabSz="825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6663" defTabSz="825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9413" defTabSz="825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066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638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210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8213" defTabSz="825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kumimoji="0" lang="ru-RU" sz="1400" b="1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5184775" cy="4114800"/>
          </a:xfrm>
        </p:spPr>
        <p:txBody>
          <a:bodyPr/>
          <a:lstStyle/>
          <a:p>
            <a:pPr>
              <a:buFontTx/>
              <a:buNone/>
            </a:pPr>
            <a:r>
              <a:rPr lang="uk-UA" sz="5000" b="0">
                <a:solidFill>
                  <a:srgbClr val="333399"/>
                </a:solidFill>
              </a:rPr>
              <a:t>ФОТОГРАФІЇ:</a:t>
            </a:r>
            <a:endParaRPr lang="ru-RU" sz="5000" b="0">
              <a:solidFill>
                <a:srgbClr val="333399"/>
              </a:solidFill>
            </a:endParaRPr>
          </a:p>
        </p:txBody>
      </p:sp>
      <p:pic>
        <p:nvPicPr>
          <p:cNvPr id="84998" name="Picture 6" descr="DSCN11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DSCN12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388937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DSCN1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41763"/>
            <a:ext cx="3887787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7438"/>
            <a:ext cx="8856663" cy="5232400"/>
          </a:xfrm>
        </p:spPr>
        <p:txBody>
          <a:bodyPr/>
          <a:lstStyle/>
          <a:p>
            <a:pPr>
              <a:buFontTx/>
              <a:buNone/>
            </a:pPr>
            <a:r>
              <a:rPr lang="uk-UA" sz="5500" b="0">
                <a:solidFill>
                  <a:srgbClr val="000066"/>
                </a:solidFill>
              </a:rPr>
              <a:t>ЕЛЕМЕНТИ АНІМАЦІЇ:</a:t>
            </a:r>
            <a:endParaRPr lang="ru-RU" sz="5500" b="0">
              <a:solidFill>
                <a:srgbClr val="000066"/>
              </a:solidFill>
            </a:endParaRP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blackWhite">
          <a:xfrm>
            <a:off x="420688" y="2322513"/>
            <a:ext cx="7978775" cy="35131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 anchor="ctr"/>
          <a:lstStyle/>
          <a:p>
            <a:pPr algn="ctr" defTabSz="825500" eaLnBrk="0" hangingPunct="0"/>
            <a:endParaRPr kumimoji="0" lang="ru-RU" sz="16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6021" name="Picture 5" descr="business_man_dropped_papers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452688"/>
            <a:ext cx="2951163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business_man_running_waving_paper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2387600"/>
            <a:ext cx="1006475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business_man_running_papers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470400"/>
            <a:ext cx="89693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Oval 8" descr="biz"/>
          <p:cNvSpPr>
            <a:spLocks noChangeArrowheads="1"/>
          </p:cNvSpPr>
          <p:nvPr/>
        </p:nvSpPr>
        <p:spPr bwMode="gray">
          <a:xfrm>
            <a:off x="6713538" y="1998663"/>
            <a:ext cx="1881187" cy="18859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18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/>
              <a:t>Список літератури формується у наступному порядку:</a:t>
            </a:r>
            <a:endParaRPr lang="ru-RU" b="1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2205038"/>
            <a:ext cx="7772400" cy="4392612"/>
          </a:xfrm>
        </p:spPr>
        <p:txBody>
          <a:bodyPr/>
          <a:lstStyle/>
          <a:p>
            <a:pPr>
              <a:buFontTx/>
              <a:buNone/>
            </a:pPr>
            <a:r>
              <a:rPr lang="uk-UA" sz="2800"/>
              <a:t>1. Спочатку вказуються прізвища (в алфавітному порядку) та ініціали або назва збірки чи підручника.</a:t>
            </a:r>
          </a:p>
          <a:p>
            <a:pPr>
              <a:buFontTx/>
              <a:buNone/>
            </a:pPr>
            <a:r>
              <a:rPr lang="uk-UA" sz="2800"/>
              <a:t>2. Вказується назва джерела (без лапок).</a:t>
            </a:r>
          </a:p>
          <a:p>
            <a:pPr>
              <a:buFontTx/>
              <a:buNone/>
            </a:pPr>
            <a:r>
              <a:rPr lang="uk-UA" sz="2800"/>
              <a:t>3. Ставиться тире та вказується місце видання.</a:t>
            </a:r>
          </a:p>
          <a:p>
            <a:pPr>
              <a:buFontTx/>
              <a:buNone/>
            </a:pPr>
            <a:r>
              <a:rPr lang="uk-UA" sz="2800"/>
              <a:t>4. Через двокрапку вказується видавництво (без лапок).</a:t>
            </a:r>
          </a:p>
          <a:p>
            <a:pPr>
              <a:buFontTx/>
              <a:buNone/>
            </a:pPr>
            <a:r>
              <a:rPr lang="uk-UA" sz="2800"/>
              <a:t>5. Після коми  ставиться рік видання.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57066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76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uk-UA"/>
              <a:t>   </a:t>
            </a:r>
          </a:p>
          <a:p>
            <a:pPr>
              <a:buFontTx/>
              <a:buNone/>
            </a:pPr>
            <a:r>
              <a:rPr lang="uk-UA"/>
              <a:t>   </a:t>
            </a:r>
            <a:r>
              <a:rPr lang="uk-UA" sz="4000">
                <a:solidFill>
                  <a:srgbClr val="006600"/>
                </a:solidFill>
                <a:latin typeface="Times New Roman" pitchFamily="18" charset="0"/>
              </a:rPr>
              <a:t>Ворожейкіна О.М.  100 цікавих ідей для проведення уроку. – Х.: ВГ “Основа”, 2011</a:t>
            </a:r>
            <a:endParaRPr lang="ru-RU" sz="400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Зміст інформації</a:t>
            </a:r>
            <a:r>
              <a:rPr lang="ru-RU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Використовуйте короткі слова і речення. </a:t>
            </a:r>
          </a:p>
          <a:p>
            <a:pPr>
              <a:buFontTx/>
              <a:buNone/>
            </a:pPr>
            <a:r>
              <a:rPr lang="uk-UA"/>
              <a:t>Зведіть до мінімуму кількість прийменників, прикметників, прислівників. </a:t>
            </a:r>
          </a:p>
          <a:p>
            <a:pPr>
              <a:buFontTx/>
              <a:buNone/>
            </a:pPr>
            <a:r>
              <a:rPr lang="uk-UA"/>
              <a:t>Заголовки повинні привертати увагу аудиторії.</a:t>
            </a:r>
            <a:r>
              <a:rPr lang="ru-RU"/>
              <a:t> </a:t>
            </a:r>
          </a:p>
        </p:txBody>
      </p:sp>
      <p:pic>
        <p:nvPicPr>
          <p:cNvPr id="65540" name="Picture 4" descr="image0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588125" y="465296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1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Інтернет-ресурси</a:t>
            </a:r>
            <a:endParaRPr lang="ru-RU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  Вказується повна адреса у вигляді гиперпосилання, наприклад:</a:t>
            </a:r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2484438" y="2852738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Шаблон Microsoft Office PowerPoint 2007" r:id="rId3" imgW="4569445" imgH="3426611" progId="PowerPoint.Template.12">
                  <p:embed/>
                </p:oleObj>
              </mc:Choice>
              <mc:Fallback>
                <p:oleObj name="Шаблон Microsoft Office PowerPoint 2007" r:id="rId3" imgW="4569445" imgH="3426611" progId="PowerPoint.Templat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852738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89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1452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/>
              <a:t>ДОДАТКОВІ ВИМОГИ ДО ЗМІСТУ ПРЕЗЕНТАЦІЇ</a:t>
            </a:r>
            <a:br>
              <a:rPr lang="uk-UA" sz="3200" b="1"/>
            </a:br>
            <a:r>
              <a:rPr lang="uk-UA" sz="3200" b="1"/>
              <a:t>(ЗА Д.ЛЬЮЇСОМ)</a:t>
            </a:r>
            <a:endParaRPr lang="ru-RU" sz="3200" b="1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uk-UA" sz="2800"/>
              <a:t>Кожен слайд має відображати одну думку.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/>
              <a:t>Текст має складатися з коротких слів та простих речень.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/>
              <a:t>Рядок має містити 6—8 слів.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/>
              <a:t>Всього на слайді має бути 6—8 рядків.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/>
              <a:t>Загальна кількість слів не повинна перевищувати 50.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/>
              <a:t>Дієслова мають бути в одній часовій формі.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566913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1525588"/>
          </a:xfrm>
        </p:spPr>
        <p:txBody>
          <a:bodyPr>
            <a:normAutofit/>
          </a:bodyPr>
          <a:lstStyle/>
          <a:p>
            <a:pPr algn="ctr"/>
            <a:r>
              <a:rPr lang="uk-UA" sz="3200" b="1"/>
              <a:t>ДОДАТКОВІ ВИМОГИ ДО ЗМІСТУ ПРЕЗЕНТАЦІЇ</a:t>
            </a:r>
            <a:br>
              <a:rPr lang="uk-UA" sz="3200" b="1"/>
            </a:br>
            <a:r>
              <a:rPr lang="uk-UA" sz="3200" b="1"/>
              <a:t>(ЗА Д.ЛЬЮЇСОМ)</a:t>
            </a:r>
            <a:endParaRPr lang="ru-RU" sz="3200" b="1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uk-UA" sz="2800"/>
              <a:t>Заголовки мають привертати увагу аудиторії та узагальнювати основні положення слайду.</a:t>
            </a:r>
          </a:p>
          <a:p>
            <a:pPr marL="609600" indent="-609600"/>
            <a:r>
              <a:rPr lang="uk-UA" sz="2800"/>
              <a:t>У заголовках мають бути і великі, і малі літери.</a:t>
            </a:r>
          </a:p>
          <a:p>
            <a:pPr marL="609600" indent="-609600"/>
            <a:r>
              <a:rPr lang="uk-UA" sz="2800"/>
              <a:t>Слайди мають бути не надто яскравими – зайві прикраси лише створюють бар'єр на шляху ефективної передачі інформації.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12846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1525588"/>
          </a:xfrm>
        </p:spPr>
        <p:txBody>
          <a:bodyPr>
            <a:normAutofit/>
          </a:bodyPr>
          <a:lstStyle/>
          <a:p>
            <a:pPr algn="ctr"/>
            <a:r>
              <a:rPr lang="uk-UA" sz="3200" b="1"/>
              <a:t>ДОДАТКОВІ ВИМОГИ ДО ЗМІСТУ ПРЕЗЕНТАЦІЇ</a:t>
            </a:r>
            <a:br>
              <a:rPr lang="uk-UA" sz="3200" b="1"/>
            </a:br>
            <a:r>
              <a:rPr lang="uk-UA" sz="3200" b="1"/>
              <a:t>(ЗА Д.ЛЬЮЇСОМ)</a:t>
            </a:r>
            <a:endParaRPr lang="ru-RU" sz="3200" b="1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uk-UA" sz="2800"/>
              <a:t>Кількість блоків інформації під час відображення статистичних даних на одному слайді має бути не більше чотирьох.</a:t>
            </a:r>
          </a:p>
          <a:p>
            <a:pPr marL="609600" indent="-609600"/>
            <a:r>
              <a:rPr lang="uk-UA" sz="2800"/>
              <a:t>Підписи до ілюстрації розміщуються під нею, а не над нею.</a:t>
            </a:r>
          </a:p>
          <a:p>
            <a:pPr marL="609600" indent="-609600"/>
            <a:r>
              <a:rPr lang="uk-UA" sz="2800"/>
              <a:t>Усі слайди презентації мають бути витримані в одному стилі.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327794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550863" y="2127250"/>
            <a:ext cx="8042275" cy="1822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BBD0FB">
                        <a:gamma/>
                        <a:shade val="46275"/>
                        <a:invGamma/>
                      </a:srgbClr>
                    </a:gs>
                    <a:gs pos="50000">
                      <a:srgbClr val="BBD0FB"/>
                    </a:gs>
                    <a:gs pos="100000">
                      <a:srgbClr val="BBD0FB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ГАРНИХ ВАМ ПРЕЗЕНТАЦІЙ!</a:t>
            </a:r>
          </a:p>
        </p:txBody>
      </p:sp>
      <p:pic>
        <p:nvPicPr>
          <p:cNvPr id="87043" name="Picture 3" descr="mouse_pad_moving_mous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416425"/>
            <a:ext cx="1920875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/>
              <a:t>Розміщення інформації </a:t>
            </a:r>
            <a:br>
              <a:rPr lang="uk-UA" b="1"/>
            </a:br>
            <a:r>
              <a:rPr lang="uk-UA" b="1"/>
              <a:t>на слайді</a:t>
            </a:r>
            <a:r>
              <a:rPr lang="ru-RU" sz="4000"/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Краще обирати горизонтальне розміщення інформації. </a:t>
            </a:r>
          </a:p>
          <a:p>
            <a:pPr>
              <a:buFontTx/>
              <a:buNone/>
            </a:pPr>
            <a:r>
              <a:rPr lang="uk-UA"/>
              <a:t>Найбільш важлива інформація розміщується в центрі слайда.</a:t>
            </a:r>
          </a:p>
          <a:p>
            <a:pPr>
              <a:buFontTx/>
              <a:buNone/>
            </a:pPr>
            <a:r>
              <a:rPr lang="uk-UA"/>
              <a:t>Якщо на слайді розміщено зображення, то надпис розміщується під ним. </a:t>
            </a:r>
            <a:r>
              <a:rPr lang="ru-RU"/>
              <a:t> </a:t>
            </a:r>
          </a:p>
        </p:txBody>
      </p:sp>
      <p:pic>
        <p:nvPicPr>
          <p:cNvPr id="66564" name="Picture 4" descr="image0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588125" y="465296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6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ЗАГОЛОВКИ</a:t>
            </a:r>
            <a:endParaRPr lang="ru-RU" b="1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/>
              <a:t>1. Всі заголовки виконуються  у єдиному стилі (колір, шрифт, розмір, графіка).</a:t>
            </a:r>
          </a:p>
          <a:p>
            <a:pPr>
              <a:buFontTx/>
              <a:buNone/>
            </a:pPr>
            <a:r>
              <a:rPr lang="uk-UA" sz="2800"/>
              <a:t>2. У кінці крапка НІКОЛИ не ставиться.</a:t>
            </a:r>
          </a:p>
          <a:p>
            <a:pPr>
              <a:buFontTx/>
              <a:buNone/>
            </a:pPr>
            <a:r>
              <a:rPr lang="uk-UA" sz="2800"/>
              <a:t>3. Анімація, як правило, не застосовується, або застосовується в межах теми, що розкривається.</a:t>
            </a:r>
            <a:endParaRPr lang="ru-RU" sz="2800"/>
          </a:p>
        </p:txBody>
      </p:sp>
      <p:pic>
        <p:nvPicPr>
          <p:cNvPr id="67588" name="Picture 4" descr="image0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588125" y="465296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6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ТЕКСТ</a:t>
            </a:r>
            <a:endParaRPr lang="ru-RU" b="1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1. Форматується по ширині.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2. Розмір і колір шрифту підбираються так, щоб  було добре видно.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3. Підкреслювання  НЕ використовується, так як  воно у документі вказує на гіперпосилання.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4. Елементи списку відокремлюються крапкою з комою. У кінці обов’язково  ставиться крапка.</a:t>
            </a:r>
            <a:endParaRPr lang="ru-RU" sz="2800"/>
          </a:p>
        </p:txBody>
      </p:sp>
      <p:pic>
        <p:nvPicPr>
          <p:cNvPr id="68612" name="Picture 4" descr="image0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588125" y="465296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4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908175" y="476250"/>
          <a:ext cx="6480175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Шаблон Microsoft Office PowerPoint 2007" r:id="rId3" imgW="4569445" imgH="3426611" progId="PowerPoint.Template.12">
                  <p:embed/>
                </p:oleObj>
              </mc:Choice>
              <mc:Fallback>
                <p:oleObj name="Шаблон Microsoft Office PowerPoint 2007" r:id="rId3" imgW="4569445" imgH="3426611" progId="PowerPoint.Templat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6250"/>
                        <a:ext cx="6480175" cy="413067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46001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042988" y="4786313"/>
            <a:ext cx="77057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9121" anchor="ctr">
            <a:spAutoFit/>
          </a:bodyPr>
          <a:lstStyle/>
          <a:p>
            <a:r>
              <a:rPr kumimoji="0" lang="uk-UA" sz="2400" b="1"/>
              <a:t>Зверніть увагу, що після двокрапки  всі елементи списку пишуться з маленької букви!</a:t>
            </a:r>
            <a:endParaRPr kumimoji="0" lang="ru-RU" sz="2400" b="1"/>
          </a:p>
          <a:p>
            <a:r>
              <a:rPr kumimoji="0" lang="uk-UA" sz="2400" b="1"/>
              <a:t>Якщо список починається зразу, то перший елемент записується з великої  букви, далі – маленькими. </a:t>
            </a:r>
          </a:p>
        </p:txBody>
      </p:sp>
    </p:spTree>
    <p:extLst>
      <p:ext uri="{BB962C8B-B14F-4D97-AF65-F5344CB8AC3E}">
        <p14:creationId xmlns:p14="http://schemas.microsoft.com/office/powerpoint/2010/main" val="350234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ТЕКСТ</a:t>
            </a:r>
            <a:endParaRPr lang="ru-RU" b="1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/>
              <a:t>5. На схемах текст краще  форматувати  по центру.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/>
              <a:t>6. У таблицях – на  розсуд  автора.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/>
              <a:t>7. Звичайний текст пишеться без використання маркерів списку.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/>
              <a:t>8. Виділяйте головне у тексті іншим  кольором (бажано в єдиному стилі).</a:t>
            </a:r>
          </a:p>
        </p:txBody>
      </p:sp>
    </p:spTree>
    <p:extLst>
      <p:ext uri="{BB962C8B-B14F-4D97-AF65-F5344CB8AC3E}">
        <p14:creationId xmlns:p14="http://schemas.microsoft.com/office/powerpoint/2010/main" val="28787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865188"/>
          </a:xfrm>
        </p:spPr>
        <p:txBody>
          <a:bodyPr lIns="91440" tIns="45720" rIns="91440" bIns="45720" anchor="ctr"/>
          <a:lstStyle/>
          <a:p>
            <a:pPr algn="ctr"/>
            <a:r>
              <a:rPr lang="uk-UA" b="1">
                <a:cs typeface="Times New Roman" pitchFamily="18" charset="0"/>
              </a:rPr>
              <a:t>ПРИКЛАДИ ШРИФТІВ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 idx="4294967295"/>
          </p:nvPr>
        </p:nvGraphicFramePr>
        <p:xfrm>
          <a:off x="0" y="1628775"/>
          <a:ext cx="8207375" cy="4826000"/>
        </p:xfrm>
        <a:graphic>
          <a:graphicData uri="http://schemas.openxmlformats.org/drawingml/2006/table">
            <a:tbl>
              <a:tblPr/>
              <a:tblGrid>
                <a:gridCol w="4103687"/>
                <a:gridCol w="4103688"/>
              </a:tblGrid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Добре читаються</a:t>
                      </a: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Незручні для читання</a:t>
                      </a: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Arial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cs typeface="Arial" charset="0"/>
                        </a:rPr>
                        <a:t>Forte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New Roman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Bernhard MT Condensed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Georgia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Comic Sans MS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081087"/>
          </a:xfr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uk-UA" b="1">
                <a:cs typeface="Times New Roman" pitchFamily="18" charset="0"/>
              </a:rPr>
              <a:t>РОЗМІРИ ШРИФТІВ </a:t>
            </a:r>
            <a:br>
              <a:rPr lang="uk-UA" b="1">
                <a:cs typeface="Times New Roman" pitchFamily="18" charset="0"/>
              </a:rPr>
            </a:br>
            <a:r>
              <a:rPr lang="uk-UA" b="1">
                <a:cs typeface="Times New Roman" pitchFamily="18" charset="0"/>
              </a:rPr>
              <a:t>НА ВІДСТАНІ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8207375" cy="5461001"/>
        </p:xfrm>
        <a:graphic>
          <a:graphicData uri="http://schemas.openxmlformats.org/drawingml/2006/table">
            <a:tbl>
              <a:tblPr/>
              <a:tblGrid>
                <a:gridCol w="4103687"/>
                <a:gridCol w="4103688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Читаємість на відстані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Рекомендований розмір шрифту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7мм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25мм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40мм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70мм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Розмір шрифту визначається дослідним шляхом, в залежності від розміру зображення на екрані.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828</Words>
  <Application>Microsoft Office PowerPoint</Application>
  <PresentationFormat>Экран (4:3)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Поток</vt:lpstr>
      <vt:lpstr>Шаблон Microsoft Office PowerPoint 2007</vt:lpstr>
      <vt:lpstr>Microsoft Graph Chart</vt:lpstr>
      <vt:lpstr>Представлення інформації</vt:lpstr>
      <vt:lpstr>Зміст інформації </vt:lpstr>
      <vt:lpstr>Розміщення інформації  на слайді </vt:lpstr>
      <vt:lpstr>ЗАГОЛОВКИ</vt:lpstr>
      <vt:lpstr>ТЕКСТ</vt:lpstr>
      <vt:lpstr>Презентация PowerPoint</vt:lpstr>
      <vt:lpstr>ТЕКСТ</vt:lpstr>
      <vt:lpstr>ПРИКЛАДИ ШРИФТІВ</vt:lpstr>
      <vt:lpstr>РОЗМІРИ ШРИФТІВ  НА ВІДСТАНІ</vt:lpstr>
      <vt:lpstr>РОЗМІРИ ШРИФТУ</vt:lpstr>
      <vt:lpstr>Об’єм інформації </vt:lpstr>
      <vt:lpstr>Способи виділення інформації </vt:lpstr>
      <vt:lpstr>Види слайдів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літератури формується у наступному порядку:</vt:lpstr>
      <vt:lpstr>Презентация PowerPoint</vt:lpstr>
      <vt:lpstr>Інтернет-ресурси</vt:lpstr>
      <vt:lpstr>ДОДАТКОВІ ВИМОГИ ДО ЗМІСТУ ПРЕЗЕНТАЦІЇ (ЗА Д.ЛЬЮЇСОМ)</vt:lpstr>
      <vt:lpstr>ДОДАТКОВІ ВИМОГИ ДО ЗМІСТУ ПРЕЗЕНТАЦІЇ (ЗА Д.ЛЬЮЇСОМ)</vt:lpstr>
      <vt:lpstr>ДОДАТКОВІ ВИМОГИ ДО ЗМІСТУ ПРЕЗЕНТАЦІЇ (ЗА Д.ЛЬЮЇСОМ)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Представлення інформації</dc:title>
  <cp:lastModifiedBy>s07 a511</cp:lastModifiedBy>
  <cp:revision>2</cp:revision>
  <dcterms:modified xsi:type="dcterms:W3CDTF">2017-04-24T06:43:46Z</dcterms:modified>
</cp:coreProperties>
</file>