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</p:sldIdLst>
  <p:sldSz cx="9144000" cy="6858000" type="screen4x3"/>
  <p:notesSz cx="6858000" cy="9144000"/>
  <p:custDataLst>
    <p:tags r:id="rId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7E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2" autoAdjust="0"/>
    <p:restoredTop sz="94660"/>
  </p:normalViewPr>
  <p:slideViewPr>
    <p:cSldViewPr>
      <p:cViewPr>
        <p:scale>
          <a:sx n="71" d="100"/>
          <a:sy n="71" d="100"/>
        </p:scale>
        <p:origin x="-10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79A72-2727-424D-B5FE-A91191538121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85DEC-A004-4FA4-88FD-66C2E3F007A9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noProof="0" dirty="0" smtClean="0"/>
            <a:t>Коваль Л.В., </a:t>
          </a:r>
          <a:r>
            <a:rPr lang="uk-UA" sz="2400" b="1" noProof="0" dirty="0" err="1" smtClean="0"/>
            <a:t>Скворцова</a:t>
          </a:r>
          <a:r>
            <a:rPr lang="uk-UA" sz="2400" b="1" noProof="0" dirty="0" smtClean="0"/>
            <a:t> С.О. </a:t>
          </a:r>
          <a:r>
            <a:rPr lang="uk-UA" sz="24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noProof="0" dirty="0" err="1" smtClean="0"/>
            <a:t>„Початкове</a:t>
          </a:r>
          <a:r>
            <a:rPr lang="uk-UA" sz="2400" noProof="0" dirty="0" smtClean="0"/>
            <a:t> </a:t>
          </a:r>
          <a:r>
            <a:rPr lang="uk-UA" sz="2400" noProof="0" dirty="0" err="1" smtClean="0"/>
            <a:t>навчання”</a:t>
          </a:r>
          <a:r>
            <a:rPr lang="uk-UA" sz="2400" noProof="0" dirty="0" smtClean="0"/>
            <a:t>, освітньо-кваліфікаційного рівня </a:t>
          </a:r>
          <a:r>
            <a:rPr lang="uk-UA" sz="2400" noProof="0" dirty="0" err="1" smtClean="0"/>
            <a:t>„бакалавр”</a:t>
          </a:r>
          <a:r>
            <a:rPr lang="uk-UA" sz="2400" noProof="0" dirty="0" smtClean="0"/>
            <a:t> – Харків: ЧП «</a:t>
          </a:r>
          <a:r>
            <a:rPr lang="uk-UA" sz="2400" noProof="0" dirty="0" err="1" smtClean="0"/>
            <a:t>Принт-Лідер</a:t>
          </a:r>
          <a:r>
            <a:rPr lang="uk-UA" sz="2400" noProof="0" dirty="0" smtClean="0"/>
            <a:t>»,  2011. – 414 с. – С.124 – 133.</a:t>
          </a:r>
          <a:endParaRPr lang="uk-UA" sz="2400" noProof="0" dirty="0"/>
        </a:p>
      </dgm:t>
    </dgm:pt>
    <dgm:pt modelId="{7A64F6CD-A89D-447D-894E-D75895622BAD}" type="par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E6FA960-0A41-418B-B19C-B799CADA261A}" type="sib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904D20C8-10B8-4171-B597-768FCCA53FB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err="1" smtClean="0"/>
            <a:t>Скворцова</a:t>
          </a:r>
          <a:r>
            <a:rPr lang="uk-UA" sz="2400" b="1" dirty="0" smtClean="0"/>
            <a:t> С.О..</a:t>
          </a:r>
          <a:r>
            <a:rPr lang="ru-RU" sz="2400" dirty="0" smtClean="0"/>
            <a:t> М</a:t>
          </a:r>
          <a:r>
            <a:rPr lang="uk-UA" sz="2400" dirty="0" err="1" smtClean="0"/>
            <a:t>етодика</a:t>
          </a:r>
          <a:r>
            <a:rPr lang="uk-UA" sz="2400" dirty="0" smtClean="0"/>
            <a:t> навчання математики в першому класі: </a:t>
          </a:r>
          <a:r>
            <a:rPr lang="uk-UA" sz="2400" dirty="0" err="1" smtClean="0"/>
            <a:t>Навч</a:t>
          </a:r>
          <a:r>
            <a:rPr lang="uk-UA" sz="2400" dirty="0" smtClean="0"/>
            <a:t>. </a:t>
          </a:r>
          <a:r>
            <a:rPr lang="uk-UA" sz="2400" dirty="0" err="1" smtClean="0"/>
            <a:t>пос</a:t>
          </a:r>
          <a:r>
            <a:rPr lang="uk-UA" sz="2400" dirty="0" smtClean="0"/>
            <a:t>. — Одеса: </a:t>
          </a:r>
          <a:r>
            <a:rPr lang="uk-UA" sz="2400" dirty="0" err="1" smtClean="0"/>
            <a:t>“Фенікс”</a:t>
          </a:r>
          <a:r>
            <a:rPr lang="uk-UA" sz="2400" dirty="0" smtClean="0"/>
            <a:t>, 2011.— 240 с. – С.  53-70.</a:t>
          </a:r>
          <a:r>
            <a:rPr lang="uk-UA" sz="2400" b="1" dirty="0" smtClean="0"/>
            <a:t> Навчальні програми</a:t>
          </a:r>
          <a:r>
            <a:rPr lang="ru-RU" sz="2400" b="1" dirty="0" smtClean="0"/>
            <a:t> </a:t>
          </a:r>
          <a:r>
            <a:rPr lang="ru-RU" sz="2400" dirty="0" smtClean="0"/>
            <a:t>для  </a:t>
          </a:r>
          <a:r>
            <a:rPr lang="ru-RU" sz="2400" dirty="0" err="1" smtClean="0"/>
            <a:t>загальноосвітніх</a:t>
          </a:r>
          <a:r>
            <a:rPr lang="ru-RU" sz="2400" dirty="0" smtClean="0"/>
            <a:t> </a:t>
          </a:r>
          <a:r>
            <a:rPr lang="ru-RU" sz="2400" dirty="0" err="1" smtClean="0"/>
            <a:t>навчальних</a:t>
          </a:r>
          <a:r>
            <a:rPr lang="ru-RU" sz="2400" dirty="0" smtClean="0"/>
            <a:t> </a:t>
          </a:r>
          <a:r>
            <a:rPr lang="ru-RU" sz="2400" dirty="0" err="1" smtClean="0"/>
            <a:t>закладів</a:t>
          </a:r>
          <a:r>
            <a:rPr lang="ru-RU" sz="2400" dirty="0" smtClean="0"/>
            <a:t>. 1 – 4 </a:t>
          </a:r>
          <a:r>
            <a:rPr lang="ru-RU" sz="2400" dirty="0" err="1" smtClean="0"/>
            <a:t>класи</a:t>
          </a:r>
          <a:r>
            <a:rPr lang="ru-RU" sz="2400" dirty="0" smtClean="0"/>
            <a:t>. – К. : </a:t>
          </a:r>
          <a:r>
            <a:rPr lang="ru-RU" sz="2400" dirty="0" err="1" smtClean="0"/>
            <a:t>Видавничий</a:t>
          </a:r>
          <a:r>
            <a:rPr lang="ru-RU" sz="2400" dirty="0" smtClean="0"/>
            <a:t> </a:t>
          </a:r>
          <a:r>
            <a:rPr lang="ru-RU" sz="2400" dirty="0" err="1" smtClean="0"/>
            <a:t>дім</a:t>
          </a:r>
          <a:r>
            <a:rPr lang="ru-RU" sz="2400" dirty="0" smtClean="0"/>
            <a:t> «</a:t>
          </a:r>
          <a:r>
            <a:rPr lang="ru-RU" sz="2400" dirty="0" err="1" smtClean="0"/>
            <a:t>Освіта</a:t>
          </a:r>
          <a:r>
            <a:rPr lang="ru-RU" sz="2400" dirty="0" smtClean="0"/>
            <a:t>», 2011. – 392 с. – С. 138 – 144.</a:t>
          </a:r>
        </a:p>
        <a:p>
          <a:pPr algn="just" defTabSz="10668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uk-UA" sz="2400" noProof="0" dirty="0"/>
        </a:p>
      </dgm:t>
    </dgm:pt>
    <dgm:pt modelId="{AB13E09B-144B-4E8C-859C-2D69DAE6EC31}" type="par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724B662-0105-41B3-A843-9B2B02E3932C}" type="sib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1FDD25E-E824-4031-88BC-0F373555732D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noProof="0" dirty="0" smtClean="0"/>
            <a:t>Богданович М.В., Козак М.В., Король Я.А.</a:t>
          </a:r>
          <a:r>
            <a:rPr lang="uk-UA" sz="2400" noProof="0" dirty="0" smtClean="0"/>
            <a:t> Методика викладання математики в початкових класах: </a:t>
          </a:r>
          <a:r>
            <a:rPr lang="uk-UA" sz="2400" noProof="0" dirty="0" err="1" smtClean="0"/>
            <a:t>Навч</a:t>
          </a:r>
          <a:r>
            <a:rPr lang="uk-UA" sz="2400" noProof="0" dirty="0" smtClean="0"/>
            <a:t>. </a:t>
          </a:r>
          <a:r>
            <a:rPr lang="uk-UA" sz="2400" noProof="0" dirty="0" err="1" smtClean="0"/>
            <a:t>пос</a:t>
          </a:r>
          <a:r>
            <a:rPr lang="uk-UA" sz="2400" noProof="0" dirty="0" smtClean="0"/>
            <a:t>. — К.: А.С.К., 1988. — 352 с. – С.  121 - 127.</a:t>
          </a:r>
          <a:endParaRPr lang="uk-UA" sz="2400" b="1" spc="-150" noProof="0" dirty="0" smtClean="0"/>
        </a:p>
      </dgm:t>
    </dgm:pt>
    <dgm:pt modelId="{C702E0CA-6275-47FC-BA78-67A35C06F402}" type="par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3CCF12BB-1C33-46E8-82C6-DC01B0B90D19}" type="sib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1B3D0ADA-319A-4940-B395-95DDFC699AD5}" type="pres">
      <dgm:prSet presAssocID="{DD079A72-2727-424D-B5FE-A911915381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34294-6D5C-4362-AE07-3750C0B6CB94}" type="pres">
      <dgm:prSet presAssocID="{F0185DEC-A004-4FA4-88FD-66C2E3F007A9}" presName="node" presStyleLbl="node1" presStyleIdx="0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4BE53-D7CF-43C4-9E28-06C19846DE34}" type="pres">
      <dgm:prSet presAssocID="{AE6FA960-0A41-418B-B19C-B799CADA261A}" presName="sibTrans" presStyleCnt="0"/>
      <dgm:spPr/>
      <dgm:t>
        <a:bodyPr/>
        <a:lstStyle/>
        <a:p>
          <a:endParaRPr lang="ru-RU"/>
        </a:p>
      </dgm:t>
    </dgm:pt>
    <dgm:pt modelId="{AA690A2A-462F-4842-87AB-27D36FBE8E82}" type="pres">
      <dgm:prSet presAssocID="{904D20C8-10B8-4171-B597-768FCCA53FB4}" presName="node" presStyleLbl="node1" presStyleIdx="1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8EF68-1A81-4AB3-AAA6-287B403EDA26}" type="pres">
      <dgm:prSet presAssocID="{A724B662-0105-41B3-A843-9B2B02E3932C}" presName="sibTrans" presStyleCnt="0"/>
      <dgm:spPr/>
      <dgm:t>
        <a:bodyPr/>
        <a:lstStyle/>
        <a:p>
          <a:endParaRPr lang="ru-RU"/>
        </a:p>
      </dgm:t>
    </dgm:pt>
    <dgm:pt modelId="{4D486EF9-B268-495E-A68E-24F75757F6C9}" type="pres">
      <dgm:prSet presAssocID="{A1FDD25E-E824-4031-88BC-0F373555732D}" presName="node" presStyleLbl="node1" presStyleIdx="2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9FCFAA-C944-4C31-92B1-EF722DB7B0CD}" type="presOf" srcId="{904D20C8-10B8-4171-B597-768FCCA53FB4}" destId="{AA690A2A-462F-4842-87AB-27D36FBE8E82}" srcOrd="0" destOrd="0" presId="urn:microsoft.com/office/officeart/2005/8/layout/hList6"/>
    <dgm:cxn modelId="{89460EDA-9BD4-4293-90B9-DE031DD704FC}" srcId="{DD079A72-2727-424D-B5FE-A91191538121}" destId="{A1FDD25E-E824-4031-88BC-0F373555732D}" srcOrd="2" destOrd="0" parTransId="{C702E0CA-6275-47FC-BA78-67A35C06F402}" sibTransId="{3CCF12BB-1C33-46E8-82C6-DC01B0B90D19}"/>
    <dgm:cxn modelId="{E37E90FE-CDC0-4849-9A6D-7F83B1E28262}" type="presOf" srcId="{A1FDD25E-E824-4031-88BC-0F373555732D}" destId="{4D486EF9-B268-495E-A68E-24F75757F6C9}" srcOrd="0" destOrd="0" presId="urn:microsoft.com/office/officeart/2005/8/layout/hList6"/>
    <dgm:cxn modelId="{3CA5DB47-4751-4447-B1A2-14658CD10AEC}" type="presOf" srcId="{DD079A72-2727-424D-B5FE-A91191538121}" destId="{1B3D0ADA-319A-4940-B395-95DDFC699AD5}" srcOrd="0" destOrd="0" presId="urn:microsoft.com/office/officeart/2005/8/layout/hList6"/>
    <dgm:cxn modelId="{35602394-AD83-4D69-8485-29B95562C5C3}" srcId="{DD079A72-2727-424D-B5FE-A91191538121}" destId="{904D20C8-10B8-4171-B597-768FCCA53FB4}" srcOrd="1" destOrd="0" parTransId="{AB13E09B-144B-4E8C-859C-2D69DAE6EC31}" sibTransId="{A724B662-0105-41B3-A843-9B2B02E3932C}"/>
    <dgm:cxn modelId="{C781E11F-A628-4ED1-9335-DBAF6C469644}" type="presOf" srcId="{F0185DEC-A004-4FA4-88FD-66C2E3F007A9}" destId="{E6B34294-6D5C-4362-AE07-3750C0B6CB94}" srcOrd="0" destOrd="0" presId="urn:microsoft.com/office/officeart/2005/8/layout/hList6"/>
    <dgm:cxn modelId="{C4813B3E-BED6-496A-A2CB-8B9B14B89133}" srcId="{DD079A72-2727-424D-B5FE-A91191538121}" destId="{F0185DEC-A004-4FA4-88FD-66C2E3F007A9}" srcOrd="0" destOrd="0" parTransId="{7A64F6CD-A89D-447D-894E-D75895622BAD}" sibTransId="{AE6FA960-0A41-418B-B19C-B799CADA261A}"/>
    <dgm:cxn modelId="{BA299326-9332-4206-9416-A73F1368DBC5}" type="presParOf" srcId="{1B3D0ADA-319A-4940-B395-95DDFC699AD5}" destId="{E6B34294-6D5C-4362-AE07-3750C0B6CB94}" srcOrd="0" destOrd="0" presId="urn:microsoft.com/office/officeart/2005/8/layout/hList6"/>
    <dgm:cxn modelId="{14EF00AE-0D2B-4A00-8E56-C92359C17D2E}" type="presParOf" srcId="{1B3D0ADA-319A-4940-B395-95DDFC699AD5}" destId="{E8E4BE53-D7CF-43C4-9E28-06C19846DE34}" srcOrd="1" destOrd="0" presId="urn:microsoft.com/office/officeart/2005/8/layout/hList6"/>
    <dgm:cxn modelId="{522250A3-D96D-43A4-95C0-3174F186EB4C}" type="presParOf" srcId="{1B3D0ADA-319A-4940-B395-95DDFC699AD5}" destId="{AA690A2A-462F-4842-87AB-27D36FBE8E82}" srcOrd="2" destOrd="0" presId="urn:microsoft.com/office/officeart/2005/8/layout/hList6"/>
    <dgm:cxn modelId="{DA8278E6-C402-483D-9DEB-B2D134275565}" type="presParOf" srcId="{1B3D0ADA-319A-4940-B395-95DDFC699AD5}" destId="{5B68EF68-1A81-4AB3-AAA6-287B403EDA26}" srcOrd="3" destOrd="0" presId="urn:microsoft.com/office/officeart/2005/8/layout/hList6"/>
    <dgm:cxn modelId="{B7121E9E-C51A-4926-9909-963BB58B18D7}" type="presParOf" srcId="{1B3D0ADA-319A-4940-B395-95DDFC699AD5}" destId="{4D486EF9-B268-495E-A68E-24F75757F6C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34294-6D5C-4362-AE07-3750C0B6CB94}">
      <dsp:nvSpPr>
        <dsp:cNvPr id="0" name=""/>
        <dsp:cNvSpPr/>
      </dsp:nvSpPr>
      <dsp:spPr>
        <a:xfrm rot="16200000">
          <a:off x="-1787846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noProof="0" dirty="0" smtClean="0"/>
            <a:t>Коваль Л.В., </a:t>
          </a:r>
          <a:r>
            <a:rPr lang="uk-UA" sz="2400" b="1" kern="1200" noProof="0" dirty="0" err="1" smtClean="0"/>
            <a:t>Скворцова</a:t>
          </a:r>
          <a:r>
            <a:rPr lang="uk-UA" sz="2400" b="1" kern="1200" noProof="0" dirty="0" smtClean="0"/>
            <a:t> С.О. </a:t>
          </a:r>
          <a:r>
            <a:rPr lang="uk-UA" sz="2400" kern="12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kern="1200" noProof="0" dirty="0" err="1" smtClean="0"/>
            <a:t>„Початкове</a:t>
          </a:r>
          <a:r>
            <a:rPr lang="uk-UA" sz="2400" kern="1200" noProof="0" dirty="0" smtClean="0"/>
            <a:t> </a:t>
          </a:r>
          <a:r>
            <a:rPr lang="uk-UA" sz="2400" kern="1200" noProof="0" dirty="0" err="1" smtClean="0"/>
            <a:t>навчання”</a:t>
          </a:r>
          <a:r>
            <a:rPr lang="uk-UA" sz="2400" kern="1200" noProof="0" dirty="0" smtClean="0"/>
            <a:t>, освітньо-кваліфікаційного рівня </a:t>
          </a:r>
          <a:r>
            <a:rPr lang="uk-UA" sz="2400" kern="1200" noProof="0" dirty="0" err="1" smtClean="0"/>
            <a:t>„бакалавр”</a:t>
          </a:r>
          <a:r>
            <a:rPr lang="uk-UA" sz="2400" kern="1200" noProof="0" dirty="0" smtClean="0"/>
            <a:t> – Харків: ЧП «</a:t>
          </a:r>
          <a:r>
            <a:rPr lang="uk-UA" sz="2400" kern="1200" noProof="0" dirty="0" err="1" smtClean="0"/>
            <a:t>Принт-Лідер</a:t>
          </a:r>
          <a:r>
            <a:rPr lang="uk-UA" sz="2400" kern="1200" noProof="0" dirty="0" smtClean="0"/>
            <a:t>»,  2011. – 414 с. – С.124 – 133.</a:t>
          </a:r>
          <a:endParaRPr lang="uk-UA" sz="2400" kern="1200" noProof="0" dirty="0"/>
        </a:p>
      </dsp:txBody>
      <dsp:txXfrm rot="16200000">
        <a:off x="-1787846" y="1794320"/>
        <a:ext cx="6624735" cy="3036093"/>
      </dsp:txXfrm>
    </dsp:sp>
    <dsp:sp modelId="{AA690A2A-462F-4842-87AB-27D36FBE8E82}">
      <dsp:nvSpPr>
        <dsp:cNvPr id="0" name=""/>
        <dsp:cNvSpPr/>
      </dsp:nvSpPr>
      <dsp:spPr>
        <a:xfrm rot="16200000">
          <a:off x="1259632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err="1" smtClean="0"/>
            <a:t>Скворцова</a:t>
          </a:r>
          <a:r>
            <a:rPr lang="uk-UA" sz="2400" b="1" kern="1200" dirty="0" smtClean="0"/>
            <a:t> С.О..</a:t>
          </a:r>
          <a:r>
            <a:rPr lang="ru-RU" sz="2400" kern="1200" dirty="0" smtClean="0"/>
            <a:t> М</a:t>
          </a:r>
          <a:r>
            <a:rPr lang="uk-UA" sz="2400" kern="1200" dirty="0" err="1" smtClean="0"/>
            <a:t>етодика</a:t>
          </a:r>
          <a:r>
            <a:rPr lang="uk-UA" sz="2400" kern="1200" dirty="0" smtClean="0"/>
            <a:t> навчання математики в першому класі: </a:t>
          </a:r>
          <a:r>
            <a:rPr lang="uk-UA" sz="2400" kern="1200" dirty="0" err="1" smtClean="0"/>
            <a:t>Навч</a:t>
          </a:r>
          <a:r>
            <a:rPr lang="uk-UA" sz="2400" kern="1200" dirty="0" smtClean="0"/>
            <a:t>. </a:t>
          </a:r>
          <a:r>
            <a:rPr lang="uk-UA" sz="2400" kern="1200" dirty="0" err="1" smtClean="0"/>
            <a:t>пос</a:t>
          </a:r>
          <a:r>
            <a:rPr lang="uk-UA" sz="2400" kern="1200" dirty="0" smtClean="0"/>
            <a:t>. — Одеса: </a:t>
          </a:r>
          <a:r>
            <a:rPr lang="uk-UA" sz="2400" kern="1200" dirty="0" err="1" smtClean="0"/>
            <a:t>“Фенікс”</a:t>
          </a:r>
          <a:r>
            <a:rPr lang="uk-UA" sz="2400" kern="1200" dirty="0" smtClean="0"/>
            <a:t>, 2011.— 240 с. – С.  53-70.</a:t>
          </a:r>
          <a:r>
            <a:rPr lang="uk-UA" sz="2400" b="1" kern="1200" dirty="0" smtClean="0"/>
            <a:t> Навчальні програми</a:t>
          </a:r>
          <a:r>
            <a:rPr lang="ru-RU" sz="2400" b="1" kern="1200" dirty="0" smtClean="0"/>
            <a:t> </a:t>
          </a:r>
          <a:r>
            <a:rPr lang="ru-RU" sz="2400" kern="1200" dirty="0" smtClean="0"/>
            <a:t>для  </a:t>
          </a:r>
          <a:r>
            <a:rPr lang="ru-RU" sz="2400" kern="1200" dirty="0" err="1" smtClean="0"/>
            <a:t>загальноосвітніх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навчальних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закладів</a:t>
          </a:r>
          <a:r>
            <a:rPr lang="ru-RU" sz="2400" kern="1200" dirty="0" smtClean="0"/>
            <a:t>. 1 – 4 </a:t>
          </a:r>
          <a:r>
            <a:rPr lang="ru-RU" sz="2400" kern="1200" dirty="0" err="1" smtClean="0"/>
            <a:t>класи</a:t>
          </a:r>
          <a:r>
            <a:rPr lang="ru-RU" sz="2400" kern="1200" dirty="0" smtClean="0"/>
            <a:t>. – К. : </a:t>
          </a:r>
          <a:r>
            <a:rPr lang="ru-RU" sz="2400" kern="1200" dirty="0" err="1" smtClean="0"/>
            <a:t>Видавничий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дім</a:t>
          </a:r>
          <a:r>
            <a:rPr lang="ru-RU" sz="2400" kern="1200" dirty="0" smtClean="0"/>
            <a:t> «</a:t>
          </a:r>
          <a:r>
            <a:rPr lang="ru-RU" sz="2400" kern="1200" dirty="0" err="1" smtClean="0"/>
            <a:t>Освіта</a:t>
          </a:r>
          <a:r>
            <a:rPr lang="ru-RU" sz="2400" kern="1200" dirty="0" smtClean="0"/>
            <a:t>», 2011. – 392 с. – С. 138 – 144.</a:t>
          </a:r>
        </a:p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uk-UA" sz="2400" kern="1200" noProof="0" dirty="0"/>
        </a:p>
      </dsp:txBody>
      <dsp:txXfrm rot="16200000">
        <a:off x="1259632" y="1794320"/>
        <a:ext cx="6624735" cy="3036093"/>
      </dsp:txXfrm>
    </dsp:sp>
    <dsp:sp modelId="{4D486EF9-B268-495E-A68E-24F75757F6C9}">
      <dsp:nvSpPr>
        <dsp:cNvPr id="0" name=""/>
        <dsp:cNvSpPr/>
      </dsp:nvSpPr>
      <dsp:spPr>
        <a:xfrm rot="16200000">
          <a:off x="4307111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noProof="0" dirty="0" smtClean="0"/>
            <a:t>Богданович М.В., Козак М.В., Король Я.А.</a:t>
          </a:r>
          <a:r>
            <a:rPr lang="uk-UA" sz="2400" kern="1200" noProof="0" dirty="0" smtClean="0"/>
            <a:t> Методика викладання математики в початкових класах: </a:t>
          </a:r>
          <a:r>
            <a:rPr lang="uk-UA" sz="2400" kern="1200" noProof="0" dirty="0" err="1" smtClean="0"/>
            <a:t>Навч</a:t>
          </a:r>
          <a:r>
            <a:rPr lang="uk-UA" sz="2400" kern="1200" noProof="0" dirty="0" smtClean="0"/>
            <a:t>. </a:t>
          </a:r>
          <a:r>
            <a:rPr lang="uk-UA" sz="2400" kern="1200" noProof="0" dirty="0" err="1" smtClean="0"/>
            <a:t>пос</a:t>
          </a:r>
          <a:r>
            <a:rPr lang="uk-UA" sz="2400" kern="1200" noProof="0" dirty="0" smtClean="0"/>
            <a:t>. — К.: А.С.К., 1988. — 352 с. – С.  121 - 127.</a:t>
          </a:r>
          <a:endParaRPr lang="uk-UA" sz="2400" b="1" kern="1200" spc="-150" noProof="0" dirty="0" smtClean="0"/>
        </a:p>
      </dsp:txBody>
      <dsp:txXfrm rot="16200000">
        <a:off x="4307111" y="1794320"/>
        <a:ext cx="6624735" cy="3036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9A7400-672D-4C2A-A0BC-3DB91C3E611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03FF298-984E-480C-8BF9-37C3AFCAC4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572" y="-285776"/>
            <a:ext cx="8229600" cy="125272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Література</a:t>
            </a:r>
            <a:endParaRPr lang="ru-RU" sz="4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000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bf1a8fdb589523ff614d646c3e2cdb95a805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2256</TotalTime>
  <Words>151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Література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4.   Методика навчання нумерації чисел першого десятку</dc:title>
  <dc:creator>Admin</dc:creator>
  <cp:lastModifiedBy>Веталь</cp:lastModifiedBy>
  <cp:revision>167</cp:revision>
  <dcterms:created xsi:type="dcterms:W3CDTF">2013-02-05T10:11:33Z</dcterms:created>
  <dcterms:modified xsi:type="dcterms:W3CDTF">2016-07-07T20:39:11Z</dcterms:modified>
</cp:coreProperties>
</file>