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drawing25.xml" ContentType="application/vnd.ms-office.drawingml.diagramDrawing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497" r:id="rId2"/>
    <p:sldId id="498" r:id="rId3"/>
    <p:sldId id="499" r:id="rId4"/>
    <p:sldId id="500" r:id="rId5"/>
    <p:sldId id="501" r:id="rId6"/>
    <p:sldId id="502" r:id="rId7"/>
    <p:sldId id="503" r:id="rId8"/>
    <p:sldId id="549" r:id="rId9"/>
    <p:sldId id="504" r:id="rId10"/>
    <p:sldId id="550" r:id="rId11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3" autoAdjust="0"/>
    <p:restoredTop sz="94624" autoAdjust="0"/>
  </p:normalViewPr>
  <p:slideViewPr>
    <p:cSldViewPr>
      <p:cViewPr>
        <p:scale>
          <a:sx n="44" d="100"/>
          <a:sy n="44" d="100"/>
        </p:scale>
        <p:origin x="-762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В межах теми </a:t>
          </a:r>
          <a:r>
            <a:rPr lang="uk-UA" sz="2400" dirty="0" err="1" smtClean="0"/>
            <a:t>“</a:t>
          </a:r>
          <a:r>
            <a:rPr lang="uk-UA" sz="2400" b="1" dirty="0" err="1" smtClean="0"/>
            <a:t>Табличне</a:t>
          </a:r>
          <a:r>
            <a:rPr lang="uk-UA" sz="2400" b="1" dirty="0" smtClean="0"/>
            <a:t> додавання й віднімання в межах 10</a:t>
          </a:r>
          <a:r>
            <a:rPr lang="uk-UA" sz="2400" dirty="0" smtClean="0"/>
            <a:t>”.</a:t>
          </a:r>
          <a:endParaRPr lang="ru-RU" sz="240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знання взаємозв'язку арифметичних дій додавання і віднімання та уміння його застосовувати у обчисленнях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Пам'ятки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E0289C92-3FEC-42CF-8A74-C5EFD1D778BF}">
      <dgm:prSet phldrT="[Текст]" custT="1"/>
      <dgm:spPr/>
      <dgm:t>
        <a:bodyPr/>
        <a:lstStyle/>
        <a:p>
          <a:r>
            <a:rPr lang="uk-UA" sz="2400" dirty="0" smtClean="0"/>
            <a:t>Схеми  розв'язання</a:t>
          </a:r>
          <a:endParaRPr lang="ru-RU" sz="2400" dirty="0"/>
        </a:p>
      </dgm:t>
    </dgm:pt>
    <dgm:pt modelId="{02A05D51-7DEB-4763-8C3B-37ADC45FE1D8}" type="parTrans" cxnId="{8139FB24-BD60-41E3-BBCF-509A8BFC7CAD}">
      <dgm:prSet/>
      <dgm:spPr/>
      <dgm:t>
        <a:bodyPr/>
        <a:lstStyle/>
        <a:p>
          <a:endParaRPr lang="ru-RU"/>
        </a:p>
      </dgm:t>
    </dgm:pt>
    <dgm:pt modelId="{9D1FD61D-5586-423E-B6B1-31B7D46B6CB2}" type="sibTrans" cxnId="{8139FB24-BD60-41E3-BBCF-509A8BFC7CAD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Y="68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Y="195919" custLinFactNeighborX="-1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Y="-638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LinFactNeighborX="-9389" custLinFactNeighborY="-6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 custLinFactNeighborX="-183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7024C89F-739B-4B78-A33E-CC4A4D46E121}" type="presOf" srcId="{C350EBC7-3E50-402A-81F5-F2537750B919}" destId="{70A5062C-0EAD-45A0-BD35-31E790C02EFA}" srcOrd="0" destOrd="0" presId="urn:microsoft.com/office/officeart/2005/8/layout/hProcess4"/>
    <dgm:cxn modelId="{5CA3EF4F-0859-4133-BD62-0DA77E8BDD3D}" type="presOf" srcId="{707BCFB4-D36D-4B51-94E2-81ADF68B2B0B}" destId="{96BFCEAD-BEFB-4A15-938A-EF0B00A0F4FF}" srcOrd="0" destOrd="0" presId="urn:microsoft.com/office/officeart/2005/8/layout/hProcess4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7E465325-5C1F-462D-9DAC-0831E3C8806A}" type="presOf" srcId="{1AEC3710-63F7-4E78-B3C9-877BEA726FDC}" destId="{9781502A-2C5B-4DFE-A014-8674B1178172}" srcOrd="0" destOrd="0" presId="urn:microsoft.com/office/officeart/2005/8/layout/hProcess4"/>
    <dgm:cxn modelId="{114C77CD-994A-4E62-82A4-4C16249B9E0D}" type="presOf" srcId="{D259844F-FE3A-4D9B-82F9-E1ED17876F6C}" destId="{7D1E1C80-EC85-4BE6-A3C9-F2B9D3EE58E6}" srcOrd="0" destOrd="0" presId="urn:microsoft.com/office/officeart/2005/8/layout/hProcess4"/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6C8EB368-EB7C-4562-BC38-11F4F4ED3F13}" type="presOf" srcId="{BC1C9E22-52AF-4EE3-BBCE-5945C166C939}" destId="{C3B6A7A3-7646-48CF-BAA5-D7C32D7A6A73}" srcOrd="0" destOrd="0" presId="urn:microsoft.com/office/officeart/2005/8/layout/hProcess4"/>
    <dgm:cxn modelId="{C801EEF4-26C3-4995-9BDF-35D1D60E91B8}" type="presOf" srcId="{83AA3EF4-9735-47FD-8540-81B470C9655E}" destId="{5176D2B1-C7F7-41FB-A8A4-521C82426CEB}" srcOrd="0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77367C60-5C49-4231-9AF4-34E3EF3056C4}" type="presOf" srcId="{E0289C92-3FEC-42CF-8A74-C5EFD1D778BF}" destId="{96BFCEAD-BEFB-4A15-938A-EF0B00A0F4FF}" srcOrd="0" destOrd="1" presId="urn:microsoft.com/office/officeart/2005/8/layout/hProcess4"/>
    <dgm:cxn modelId="{6409DD44-85F1-4A18-8E77-05F84A2228FE}" type="presOf" srcId="{E0289C92-3FEC-42CF-8A74-C5EFD1D778BF}" destId="{E5BC15E3-C06F-4FE7-A6F6-E9D2FEBBC76D}" srcOrd="1" destOrd="1" presId="urn:microsoft.com/office/officeart/2005/8/layout/hProcess4"/>
    <dgm:cxn modelId="{376C8595-95AA-489C-87B2-9C2513088875}" type="presOf" srcId="{C350EBC7-3E50-402A-81F5-F2537750B919}" destId="{0730222D-04AE-433C-A833-824D8D007180}" srcOrd="1" destOrd="0" presId="urn:microsoft.com/office/officeart/2005/8/layout/hProcess4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A804D5D1-2EE5-43AE-B964-55C93094057C}" type="presOf" srcId="{96F76B45-3691-4365-9A0B-11F99BFD8D93}" destId="{DF81ACE1-3577-45A4-B575-4515BF90D5FE}" srcOrd="0" destOrd="0" presId="urn:microsoft.com/office/officeart/2005/8/layout/hProcess4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C97FEED9-E83B-4CDF-9298-DA3A4D4EDF96}" type="presOf" srcId="{707BCFB4-D36D-4B51-94E2-81ADF68B2B0B}" destId="{E5BC15E3-C06F-4FE7-A6F6-E9D2FEBBC76D}" srcOrd="1" destOrd="0" presId="urn:microsoft.com/office/officeart/2005/8/layout/hProcess4"/>
    <dgm:cxn modelId="{F6B86B39-5352-4C6E-9A5A-BE697FFFAC98}" type="presOf" srcId="{87AE578C-A7D6-4BA7-AC74-5F3910210EA0}" destId="{C304CC1A-50F7-41CE-B6E7-F54DA0D51C3E}" srcOrd="0" destOrd="0" presId="urn:microsoft.com/office/officeart/2005/8/layout/hProcess4"/>
    <dgm:cxn modelId="{C4939372-A3CA-4074-8744-1F1BC379E118}" type="presOf" srcId="{83DD4B08-01A5-4157-B0CE-0DB41A3F9500}" destId="{2A1E31EA-9DE8-47CD-B15E-179BA534D703}" srcOrd="0" destOrd="0" presId="urn:microsoft.com/office/officeart/2005/8/layout/hProcess4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8139FB24-BD60-41E3-BBCF-509A8BFC7CAD}" srcId="{83DD4B08-01A5-4157-B0CE-0DB41A3F9500}" destId="{E0289C92-3FEC-42CF-8A74-C5EFD1D778BF}" srcOrd="1" destOrd="0" parTransId="{02A05D51-7DEB-4763-8C3B-37ADC45FE1D8}" sibTransId="{9D1FD61D-5586-423E-B6B1-31B7D46B6CB2}"/>
    <dgm:cxn modelId="{ABBBD4D2-FA1A-4DBB-A884-24E3D3C69AD8}" type="presOf" srcId="{87AE578C-A7D6-4BA7-AC74-5F3910210EA0}" destId="{C793CB1B-FEA6-4216-99BD-1D32C0A8C8AD}" srcOrd="1" destOrd="0" presId="urn:microsoft.com/office/officeart/2005/8/layout/hProcess4"/>
    <dgm:cxn modelId="{45639A76-95AA-4852-A9B0-C046496857E1}" type="presParOf" srcId="{DF81ACE1-3577-45A4-B575-4515BF90D5FE}" destId="{D8C2077E-409A-464D-81C9-BB1E51232E5E}" srcOrd="0" destOrd="0" presId="urn:microsoft.com/office/officeart/2005/8/layout/hProcess4"/>
    <dgm:cxn modelId="{2BFFCE00-4417-4788-97AE-C6B13376D04E}" type="presParOf" srcId="{DF81ACE1-3577-45A4-B575-4515BF90D5FE}" destId="{E0EE563E-3239-4801-BD98-CEEF4B31D503}" srcOrd="1" destOrd="0" presId="urn:microsoft.com/office/officeart/2005/8/layout/hProcess4"/>
    <dgm:cxn modelId="{227E9458-E5F8-4520-8CD6-CBFE4796E4B0}" type="presParOf" srcId="{DF81ACE1-3577-45A4-B575-4515BF90D5FE}" destId="{1D15AC2B-DF65-4E9E-8CD1-E2E833E13FD3}" srcOrd="2" destOrd="0" presId="urn:microsoft.com/office/officeart/2005/8/layout/hProcess4"/>
    <dgm:cxn modelId="{5C3336D6-1782-4ECC-8B0B-6FAF6D978ABA}" type="presParOf" srcId="{1D15AC2B-DF65-4E9E-8CD1-E2E833E13FD3}" destId="{006CEBB4-7233-4B61-BF6B-E6273D33EB9B}" srcOrd="0" destOrd="0" presId="urn:microsoft.com/office/officeart/2005/8/layout/hProcess4"/>
    <dgm:cxn modelId="{D319CCB5-9A2D-4EAE-9152-9684E57EDD06}" type="presParOf" srcId="{006CEBB4-7233-4B61-BF6B-E6273D33EB9B}" destId="{A3A33E5C-E3B3-4531-8593-876B45B658AD}" srcOrd="0" destOrd="0" presId="urn:microsoft.com/office/officeart/2005/8/layout/hProcess4"/>
    <dgm:cxn modelId="{7D8A4B95-2487-4EBC-96CA-DEC974D9D3FD}" type="presParOf" srcId="{006CEBB4-7233-4B61-BF6B-E6273D33EB9B}" destId="{70A5062C-0EAD-45A0-BD35-31E790C02EFA}" srcOrd="1" destOrd="0" presId="urn:microsoft.com/office/officeart/2005/8/layout/hProcess4"/>
    <dgm:cxn modelId="{A06F9B80-CAD0-497D-84DC-0D7F8242CB52}" type="presParOf" srcId="{006CEBB4-7233-4B61-BF6B-E6273D33EB9B}" destId="{0730222D-04AE-433C-A833-824D8D007180}" srcOrd="2" destOrd="0" presId="urn:microsoft.com/office/officeart/2005/8/layout/hProcess4"/>
    <dgm:cxn modelId="{71FF12BA-BF0C-486B-88A0-83EB9ABB1F87}" type="presParOf" srcId="{006CEBB4-7233-4B61-BF6B-E6273D33EB9B}" destId="{7D1E1C80-EC85-4BE6-A3C9-F2B9D3EE58E6}" srcOrd="3" destOrd="0" presId="urn:microsoft.com/office/officeart/2005/8/layout/hProcess4"/>
    <dgm:cxn modelId="{601D2B89-86CE-4D07-AEB6-C267CE8E3C85}" type="presParOf" srcId="{006CEBB4-7233-4B61-BF6B-E6273D33EB9B}" destId="{8F1B3D76-7059-4476-88E2-E36BCA625A49}" srcOrd="4" destOrd="0" presId="urn:microsoft.com/office/officeart/2005/8/layout/hProcess4"/>
    <dgm:cxn modelId="{25D83AD7-3671-4525-8683-B9F3DB92DECD}" type="presParOf" srcId="{1D15AC2B-DF65-4E9E-8CD1-E2E833E13FD3}" destId="{C3B6A7A3-7646-48CF-BAA5-D7C32D7A6A73}" srcOrd="1" destOrd="0" presId="urn:microsoft.com/office/officeart/2005/8/layout/hProcess4"/>
    <dgm:cxn modelId="{57A8A1D3-544C-470E-ABB9-B243723EFBAA}" type="presParOf" srcId="{1D15AC2B-DF65-4E9E-8CD1-E2E833E13FD3}" destId="{DA8C7963-69BC-4434-838E-DEE28BB21135}" srcOrd="2" destOrd="0" presId="urn:microsoft.com/office/officeart/2005/8/layout/hProcess4"/>
    <dgm:cxn modelId="{ECA4560C-E74D-4992-834B-A4BDA0C81042}" type="presParOf" srcId="{DA8C7963-69BC-4434-838E-DEE28BB21135}" destId="{984DC2D7-EA2F-4408-830C-C3CB076B27F1}" srcOrd="0" destOrd="0" presId="urn:microsoft.com/office/officeart/2005/8/layout/hProcess4"/>
    <dgm:cxn modelId="{0EEEB7D7-2729-4470-B42C-8555CE516C2B}" type="presParOf" srcId="{DA8C7963-69BC-4434-838E-DEE28BB21135}" destId="{C304CC1A-50F7-41CE-B6E7-F54DA0D51C3E}" srcOrd="1" destOrd="0" presId="urn:microsoft.com/office/officeart/2005/8/layout/hProcess4"/>
    <dgm:cxn modelId="{3133494A-8093-4E89-ADF2-501BDBCDDE7C}" type="presParOf" srcId="{DA8C7963-69BC-4434-838E-DEE28BB21135}" destId="{C793CB1B-FEA6-4216-99BD-1D32C0A8C8AD}" srcOrd="2" destOrd="0" presId="urn:microsoft.com/office/officeart/2005/8/layout/hProcess4"/>
    <dgm:cxn modelId="{F4E5F154-5CBA-4743-B566-96102351554F}" type="presParOf" srcId="{DA8C7963-69BC-4434-838E-DEE28BB21135}" destId="{9781502A-2C5B-4DFE-A014-8674B1178172}" srcOrd="3" destOrd="0" presId="urn:microsoft.com/office/officeart/2005/8/layout/hProcess4"/>
    <dgm:cxn modelId="{BCDB53AF-B894-40F8-9F3C-8FD704FF5F13}" type="presParOf" srcId="{DA8C7963-69BC-4434-838E-DEE28BB21135}" destId="{112EBC7B-266B-4598-B90D-126AA56D036D}" srcOrd="4" destOrd="0" presId="urn:microsoft.com/office/officeart/2005/8/layout/hProcess4"/>
    <dgm:cxn modelId="{4C1A54A8-7EA2-455F-8725-D3FF2A1AAD98}" type="presParOf" srcId="{1D15AC2B-DF65-4E9E-8CD1-E2E833E13FD3}" destId="{5176D2B1-C7F7-41FB-A8A4-521C82426CEB}" srcOrd="3" destOrd="0" presId="urn:microsoft.com/office/officeart/2005/8/layout/hProcess4"/>
    <dgm:cxn modelId="{74BB6AD7-570D-49B0-B827-64C69F25E1C8}" type="presParOf" srcId="{1D15AC2B-DF65-4E9E-8CD1-E2E833E13FD3}" destId="{BF1FF5EF-7418-4278-B7FC-6957FB8DA29C}" srcOrd="4" destOrd="0" presId="urn:microsoft.com/office/officeart/2005/8/layout/hProcess4"/>
    <dgm:cxn modelId="{0664E89C-DF5A-425E-9415-B949C5E69DE2}" type="presParOf" srcId="{BF1FF5EF-7418-4278-B7FC-6957FB8DA29C}" destId="{1A63297F-B01C-4728-A4AF-A39AB05F0CD4}" srcOrd="0" destOrd="0" presId="urn:microsoft.com/office/officeart/2005/8/layout/hProcess4"/>
    <dgm:cxn modelId="{D9492EF3-6A5D-4DFF-BEDF-CE88CCD7BB26}" type="presParOf" srcId="{BF1FF5EF-7418-4278-B7FC-6957FB8DA29C}" destId="{96BFCEAD-BEFB-4A15-938A-EF0B00A0F4FF}" srcOrd="1" destOrd="0" presId="urn:microsoft.com/office/officeart/2005/8/layout/hProcess4"/>
    <dgm:cxn modelId="{F96282CC-66C2-4501-9727-86A95DC4F9A0}" type="presParOf" srcId="{BF1FF5EF-7418-4278-B7FC-6957FB8DA29C}" destId="{E5BC15E3-C06F-4FE7-A6F6-E9D2FEBBC76D}" srcOrd="2" destOrd="0" presId="urn:microsoft.com/office/officeart/2005/8/layout/hProcess4"/>
    <dgm:cxn modelId="{5F64FC0D-4E59-4014-BCEC-8041FB279D97}" type="presParOf" srcId="{BF1FF5EF-7418-4278-B7FC-6957FB8DA29C}" destId="{2A1E31EA-9DE8-47CD-B15E-179BA534D703}" srcOrd="3" destOrd="0" presId="urn:microsoft.com/office/officeart/2005/8/layout/hProcess4"/>
    <dgm:cxn modelId="{1DA4B9E0-EDB6-4BA5-BA59-BD4DADE8ADAE}" type="presParOf" srcId="{BF1FF5EF-7418-4278-B7FC-6957FB8DA29C}" destId="{CD64CBB1-25C5-40FD-BD8D-0DBB2F07C04B}" srcOrd="4" destOrd="0" presId="urn:microsoft.com/office/officeart/2005/8/layout/h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A5062C-0EAD-45A0-BD35-31E790C02EFA}">
      <dsp:nvSpPr>
        <dsp:cNvPr id="0" name=""/>
        <dsp:cNvSpPr/>
      </dsp:nvSpPr>
      <dsp:spPr>
        <a:xfrm>
          <a:off x="2602" y="1504044"/>
          <a:ext cx="2606357" cy="2149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В межах теми </a:t>
          </a:r>
          <a:r>
            <a:rPr lang="uk-UA" sz="2400" kern="1200" dirty="0" err="1" smtClean="0"/>
            <a:t>“</a:t>
          </a:r>
          <a:r>
            <a:rPr lang="uk-UA" sz="2400" b="1" kern="1200" dirty="0" err="1" smtClean="0"/>
            <a:t>Табличне</a:t>
          </a:r>
          <a:r>
            <a:rPr lang="uk-UA" sz="2400" b="1" kern="1200" dirty="0" smtClean="0"/>
            <a:t> додавання й віднімання в межах 10</a:t>
          </a:r>
          <a:r>
            <a:rPr lang="uk-UA" sz="2400" kern="1200" dirty="0" smtClean="0"/>
            <a:t>”.</a:t>
          </a:r>
          <a:endParaRPr lang="ru-RU" sz="2400" kern="1200" dirty="0"/>
        </a:p>
      </dsp:txBody>
      <dsp:txXfrm>
        <a:off x="2602" y="1504044"/>
        <a:ext cx="2606357" cy="1689049"/>
      </dsp:txXfrm>
    </dsp:sp>
    <dsp:sp modelId="{C3B6A7A3-7646-48CF-BAA5-D7C32D7A6A73}">
      <dsp:nvSpPr>
        <dsp:cNvPr id="0" name=""/>
        <dsp:cNvSpPr/>
      </dsp:nvSpPr>
      <dsp:spPr>
        <a:xfrm>
          <a:off x="1465033" y="2121862"/>
          <a:ext cx="2780485" cy="2780485"/>
        </a:xfrm>
        <a:prstGeom prst="leftCircularArrow">
          <a:avLst>
            <a:gd name="adj1" fmla="val 3052"/>
            <a:gd name="adj2" fmla="val 374666"/>
            <a:gd name="adj3" fmla="val 2077185"/>
            <a:gd name="adj4" fmla="val 8951497"/>
            <a:gd name="adj5" fmla="val 356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1E1C80-EC85-4BE6-A3C9-F2B9D3EE58E6}">
      <dsp:nvSpPr>
        <dsp:cNvPr id="0" name=""/>
        <dsp:cNvSpPr/>
      </dsp:nvSpPr>
      <dsp:spPr>
        <a:xfrm>
          <a:off x="581792" y="3255760"/>
          <a:ext cx="2316761" cy="9212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500" kern="1200" dirty="0" smtClean="0"/>
            <a:t>Місце</a:t>
          </a:r>
          <a:endParaRPr lang="ru-RU" sz="5500" kern="1200" dirty="0"/>
        </a:p>
      </dsp:txBody>
      <dsp:txXfrm>
        <a:off x="581792" y="3255760"/>
        <a:ext cx="2316761" cy="921299"/>
      </dsp:txXfrm>
    </dsp:sp>
    <dsp:sp modelId="{C304CC1A-50F7-41CE-B6E7-F54DA0D51C3E}">
      <dsp:nvSpPr>
        <dsp:cNvPr id="0" name=""/>
        <dsp:cNvSpPr/>
      </dsp:nvSpPr>
      <dsp:spPr>
        <a:xfrm>
          <a:off x="3259134" y="473059"/>
          <a:ext cx="2606357" cy="4211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Формування знання </a:t>
          </a:r>
          <a:r>
            <a:rPr lang="uk-UA" sz="2400" kern="1200" dirty="0" smtClean="0"/>
            <a:t>взаємозв'язку </a:t>
          </a:r>
          <a:r>
            <a:rPr lang="uk-UA" sz="2400" kern="1200" dirty="0" smtClean="0"/>
            <a:t>арифметичних дій додавання і віднімання та уміння його застосовувати у обчисленнях</a:t>
          </a:r>
          <a:endParaRPr lang="ru-RU" sz="2400" kern="1200" dirty="0"/>
        </a:p>
      </dsp:txBody>
      <dsp:txXfrm>
        <a:off x="3259134" y="1375559"/>
        <a:ext cx="2606357" cy="3309169"/>
      </dsp:txXfrm>
    </dsp:sp>
    <dsp:sp modelId="{5176D2B1-C7F7-41FB-A8A4-521C82426CEB}">
      <dsp:nvSpPr>
        <dsp:cNvPr id="0" name=""/>
        <dsp:cNvSpPr/>
      </dsp:nvSpPr>
      <dsp:spPr>
        <a:xfrm>
          <a:off x="4617824" y="-116659"/>
          <a:ext cx="2931921" cy="2931921"/>
        </a:xfrm>
        <a:prstGeom prst="circularArrow">
          <a:avLst>
            <a:gd name="adj1" fmla="val 2894"/>
            <a:gd name="adj2" fmla="val 354001"/>
            <a:gd name="adj3" fmla="val 20129762"/>
            <a:gd name="adj4" fmla="val 13234785"/>
            <a:gd name="adj5" fmla="val 337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81502A-2C5B-4DFE-A014-8674B1178172}">
      <dsp:nvSpPr>
        <dsp:cNvPr id="0" name=""/>
        <dsp:cNvSpPr/>
      </dsp:nvSpPr>
      <dsp:spPr>
        <a:xfrm>
          <a:off x="3881825" y="455485"/>
          <a:ext cx="2316761" cy="9212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500" kern="1200" dirty="0" smtClean="0"/>
            <a:t>Мета</a:t>
          </a:r>
          <a:endParaRPr lang="ru-RU" sz="5500" kern="1200" dirty="0"/>
        </a:p>
      </dsp:txBody>
      <dsp:txXfrm>
        <a:off x="3881825" y="455485"/>
        <a:ext cx="2316761" cy="921299"/>
      </dsp:txXfrm>
    </dsp:sp>
    <dsp:sp modelId="{96BFCEAD-BEFB-4A15-938A-EF0B00A0F4FF}">
      <dsp:nvSpPr>
        <dsp:cNvPr id="0" name=""/>
        <dsp:cNvSpPr/>
      </dsp:nvSpPr>
      <dsp:spPr>
        <a:xfrm>
          <a:off x="6357956" y="1371601"/>
          <a:ext cx="2606357" cy="2149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Пам'ятки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Схеми  розв'язання</a:t>
          </a:r>
          <a:endParaRPr lang="ru-RU" sz="2400" kern="1200" dirty="0"/>
        </a:p>
      </dsp:txBody>
      <dsp:txXfrm>
        <a:off x="6357956" y="1371601"/>
        <a:ext cx="2606357" cy="1689049"/>
      </dsp:txXfrm>
    </dsp:sp>
    <dsp:sp modelId="{2A1E31EA-9DE8-47CD-B15E-179BA534D703}">
      <dsp:nvSpPr>
        <dsp:cNvPr id="0" name=""/>
        <dsp:cNvSpPr/>
      </dsp:nvSpPr>
      <dsp:spPr>
        <a:xfrm>
          <a:off x="6755828" y="3193093"/>
          <a:ext cx="2316761" cy="9212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500" kern="1200" dirty="0" smtClean="0"/>
            <a:t>Засіб</a:t>
          </a:r>
          <a:endParaRPr lang="ru-RU" sz="5500" kern="1200" dirty="0"/>
        </a:p>
      </dsp:txBody>
      <dsp:txXfrm>
        <a:off x="6755828" y="3193093"/>
        <a:ext cx="2316761" cy="921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D1CB-F8DA-4A1E-9600-44893ACE862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3C04-BF1C-4C35-AE7E-FD08ABF8E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444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Взаємозв'язок арифметичних дій додавання і віднімання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212"/>
          <a:ext cx="9501222" cy="5157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/>
          <a:srcRect b="43750"/>
          <a:stretch>
            <a:fillRect/>
          </a:stretch>
        </p:blipFill>
        <p:spPr bwMode="auto">
          <a:xfrm>
            <a:off x="360588" y="2071678"/>
            <a:ext cx="835481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6808"/>
            <a:ext cx="807249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>
                <a:solidFill>
                  <a:srgbClr val="FFC000"/>
                </a:solidFill>
              </a:rPr>
              <a:t>Система завдань із засвоєння взаємозв'язку арифметичних дій додавання й віднімання</a:t>
            </a:r>
            <a:endParaRPr lang="ru-RU" sz="3600" dirty="0">
              <a:solidFill>
                <a:srgbClr val="FFC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 t="53125"/>
          <a:stretch>
            <a:fillRect/>
          </a:stretch>
        </p:blipFill>
        <p:spPr bwMode="auto">
          <a:xfrm>
            <a:off x="360588" y="3857628"/>
            <a:ext cx="835481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857356" y="433454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5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48" y="433454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8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flipH="1" flipV="1">
            <a:off x="1068367" y="4678372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flipH="1" flipV="1">
            <a:off x="3425821" y="4678372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450" y="3696419"/>
            <a:ext cx="9448800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Рисунок 4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450" y="4105275"/>
            <a:ext cx="9448800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TextBox 1"/>
          <p:cNvSpPr txBox="1">
            <a:spLocks noChangeArrowheads="1"/>
          </p:cNvSpPr>
          <p:nvPr/>
        </p:nvSpPr>
        <p:spPr bwMode="auto">
          <a:xfrm>
            <a:off x="827088" y="1485032"/>
            <a:ext cx="77057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sz="2800">
                <a:latin typeface="Times New Roman" pitchFamily="18" charset="0"/>
                <a:cs typeface="Times New Roman" pitchFamily="18" charset="0"/>
              </a:rPr>
              <a:t>Склади дві рівності на додавання та віднімання</a:t>
            </a:r>
            <a:endParaRPr lang="ru-RU" alt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775" y="2420069"/>
            <a:ext cx="769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0838" y="2410544"/>
            <a:ext cx="88423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Рисунок 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0913" y="2420069"/>
            <a:ext cx="728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6" name="Рисунок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9575" y="2410544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19175" y="3704357"/>
            <a:ext cx="4651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36713" y="3704357"/>
            <a:ext cx="342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19175" y="2637557"/>
            <a:ext cx="96838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022350" y="3039194"/>
            <a:ext cx="93663" cy="7302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233488" y="2842344"/>
            <a:ext cx="95250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436688" y="2637557"/>
            <a:ext cx="93662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436688" y="3037607"/>
            <a:ext cx="93662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028700" y="3037607"/>
            <a:ext cx="93663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733550" y="2637557"/>
            <a:ext cx="93663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735138" y="3037607"/>
            <a:ext cx="93662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133600" y="3037607"/>
            <a:ext cx="93663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149475" y="2642319"/>
            <a:ext cx="93663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878388" y="2626444"/>
            <a:ext cx="115887" cy="936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067300" y="2626444"/>
            <a:ext cx="115888" cy="936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257800" y="2628032"/>
            <a:ext cx="115888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4881563" y="3037607"/>
            <a:ext cx="115887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073650" y="3026494"/>
            <a:ext cx="115888" cy="936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272088" y="3012207"/>
            <a:ext cx="115887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5564188" y="2647082"/>
            <a:ext cx="115887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784850" y="2877269"/>
            <a:ext cx="77788" cy="6191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959475" y="3043957"/>
            <a:ext cx="115888" cy="9366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017588" y="2637557"/>
            <a:ext cx="96837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233488" y="2842344"/>
            <a:ext cx="93662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1027113" y="3037607"/>
            <a:ext cx="93662" cy="7143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327150" y="2091457"/>
            <a:ext cx="806450" cy="15875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279525" y="3710707"/>
            <a:ext cx="309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90550" y="2250207"/>
            <a:ext cx="2159000" cy="12509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911350" y="3717057"/>
            <a:ext cx="771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949325" y="4444132"/>
            <a:ext cx="3444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636713" y="4444132"/>
            <a:ext cx="4635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трелка вправо 41"/>
          <p:cNvSpPr/>
          <p:nvPr/>
        </p:nvSpPr>
        <p:spPr>
          <a:xfrm flipH="1">
            <a:off x="1212850" y="3331294"/>
            <a:ext cx="887413" cy="23018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279525" y="4452069"/>
            <a:ext cx="309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911350" y="4458419"/>
            <a:ext cx="771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949325" y="5229944"/>
            <a:ext cx="377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636713" y="5199782"/>
            <a:ext cx="463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с одним вырезанным углом 37"/>
          <p:cNvSpPr/>
          <p:nvPr/>
        </p:nvSpPr>
        <p:spPr>
          <a:xfrm>
            <a:off x="590550" y="2334344"/>
            <a:ext cx="1079500" cy="973138"/>
          </a:xfrm>
          <a:prstGeom prst="snip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293813" y="5164857"/>
            <a:ext cx="3635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893888" y="5229944"/>
            <a:ext cx="771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4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950913" y="5939557"/>
            <a:ext cx="3778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585913" y="5939557"/>
            <a:ext cx="6540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с одним вырезанным углом 52"/>
          <p:cNvSpPr/>
          <p:nvPr/>
        </p:nvSpPr>
        <p:spPr>
          <a:xfrm>
            <a:off x="1606550" y="2353394"/>
            <a:ext cx="1079500" cy="973138"/>
          </a:xfrm>
          <a:prstGeom prst="snip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1293813" y="5893519"/>
            <a:ext cx="363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1911350" y="5939557"/>
            <a:ext cx="9318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5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994275" y="3717057"/>
            <a:ext cx="393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645150" y="3707532"/>
            <a:ext cx="27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Стрелка вправо 57"/>
          <p:cNvSpPr/>
          <p:nvPr/>
        </p:nvSpPr>
        <p:spPr>
          <a:xfrm>
            <a:off x="5153025" y="2135907"/>
            <a:ext cx="806450" cy="15875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329238" y="3721819"/>
            <a:ext cx="3159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927725" y="3717057"/>
            <a:ext cx="771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013325" y="4458419"/>
            <a:ext cx="27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5665788" y="4458419"/>
            <a:ext cx="393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 flipH="1">
            <a:off x="5164138" y="3312244"/>
            <a:ext cx="858837" cy="23971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307013" y="4466357"/>
            <a:ext cx="3159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>
                <a:latin typeface="Times New Roman" pitchFamily="18" charset="0"/>
                <a:cs typeface="Times New Roman" pitchFamily="18" charset="0"/>
              </a:rPr>
              <a:t>+</a:t>
            </a:r>
            <a:endParaRPr lang="ru-RU" altLang="ru-RU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927725" y="4442544"/>
            <a:ext cx="771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4513263" y="2181944"/>
            <a:ext cx="2160587" cy="1249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013325" y="5229944"/>
            <a:ext cx="3159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Прямоугольник с одним вырезанным углом 67"/>
          <p:cNvSpPr/>
          <p:nvPr/>
        </p:nvSpPr>
        <p:spPr>
          <a:xfrm>
            <a:off x="4433888" y="2285132"/>
            <a:ext cx="1079500" cy="971550"/>
          </a:xfrm>
          <a:prstGeom prst="snip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665788" y="5209307"/>
            <a:ext cx="3381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303838" y="5168032"/>
            <a:ext cx="336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/>
              <a:t>-</a:t>
            </a:r>
            <a:endParaRPr lang="ru-RU" altLang="ru-RU" sz="3200"/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959475" y="5229944"/>
            <a:ext cx="960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= 3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4994275" y="5939557"/>
            <a:ext cx="3794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9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с одним вырезанным углом 73"/>
          <p:cNvSpPr/>
          <p:nvPr/>
        </p:nvSpPr>
        <p:spPr>
          <a:xfrm>
            <a:off x="5489575" y="2280369"/>
            <a:ext cx="1079500" cy="973138"/>
          </a:xfrm>
          <a:prstGeom prst="snip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707063" y="5939557"/>
            <a:ext cx="311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5314950" y="5909394"/>
            <a:ext cx="431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/>
              <a:t>-</a:t>
            </a:r>
            <a:endParaRPr lang="ru-RU" altLang="ru-RU" sz="3200"/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5953125" y="5939557"/>
            <a:ext cx="944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32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altLang="ru-RU" sz="3200" i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Заголовок 74"/>
          <p:cNvSpPr>
            <a:spLocks noGrp="1"/>
          </p:cNvSpPr>
          <p:nvPr>
            <p:ph type="title"/>
          </p:nvPr>
        </p:nvSpPr>
        <p:spPr>
          <a:xfrm>
            <a:off x="395536" y="71414"/>
            <a:ext cx="8229600" cy="1251062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Взаємозв'язок арифметичних дій додавання і віднімання. Підготовка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9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9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1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06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7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7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1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2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3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36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7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5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0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5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0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2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21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27" presetClass="emph" presetSubtype="0" fill="remove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2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7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02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0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2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3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 nodeType="clickPar">
                      <p:stCondLst>
                        <p:cond delay="indefinite"/>
                      </p:stCondLst>
                      <p:childTnLst>
                        <p:par>
                          <p:cTn id="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 nodeType="clickPar">
                      <p:stCondLst>
                        <p:cond delay="indefinite"/>
                      </p:stCondLst>
                      <p:childTnLst>
                        <p:par>
                          <p:cTn id="3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 nodeType="clickPar">
                      <p:stCondLst>
                        <p:cond delay="indefinite"/>
                      </p:stCondLst>
                      <p:childTnLst>
                        <p:par>
                          <p:cTn id="3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7" presetID="21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 nodeType="clickPar">
                      <p:stCondLst>
                        <p:cond delay="indefinite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27" presetClass="emph" presetSubtype="0" fill="remove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4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0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4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5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 nodeType="clickPar">
                      <p:stCondLst>
                        <p:cond delay="indefinite"/>
                      </p:stCondLst>
                      <p:childTnLst>
                        <p:par>
                          <p:cTn id="3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4" presetID="27" presetClass="emph" presetSubtype="0" fill="remove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9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1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2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6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07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2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7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 nodeType="clickPar">
                      <p:stCondLst>
                        <p:cond delay="indefinite"/>
                      </p:stCondLst>
                      <p:childTnLst>
                        <p:par>
                          <p:cTn id="4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 nodeType="clickPar">
                      <p:stCondLst>
                        <p:cond delay="indefinite"/>
                      </p:stCondLst>
                      <p:childTnLst>
                        <p:par>
                          <p:cTn id="4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 nodeType="clickPar">
                      <p:stCondLst>
                        <p:cond delay="indefinite"/>
                      </p:stCondLst>
                      <p:childTnLst>
                        <p:par>
                          <p:cTn id="4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 nodeType="clickPar">
                      <p:stCondLst>
                        <p:cond delay="indefinite"/>
                      </p:stCondLst>
                      <p:childTnLst>
                        <p:par>
                          <p:cTn id="4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6" presetID="27" presetClass="emph" presetSubtype="0" fill="remove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3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4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4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3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4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 nodeType="clickPar">
                      <p:stCondLst>
                        <p:cond delay="indefinite"/>
                      </p:stCondLst>
                      <p:childTnLst>
                        <p:par>
                          <p:cTn id="4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 nodeType="clickPar">
                      <p:stCondLst>
                        <p:cond delay="indefinite"/>
                      </p:stCondLst>
                      <p:childTnLst>
                        <p:par>
                          <p:cTn id="4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 nodeType="clickPar">
                      <p:stCondLst>
                        <p:cond delay="indefinite"/>
                      </p:stCondLst>
                      <p:childTnLst>
                        <p:par>
                          <p:cTn id="4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8" presetID="21" presetClass="entr" presetSubtype="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 nodeType="clickPar">
                      <p:stCondLst>
                        <p:cond delay="indefinite"/>
                      </p:stCondLst>
                      <p:childTnLst>
                        <p:par>
                          <p:cTn id="4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3" presetID="27" presetClass="emph" presetSubtype="0" fill="remove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1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6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00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1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05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6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0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1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4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5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6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 nodeType="clickPar">
                      <p:stCondLst>
                        <p:cond delay="indefinite"/>
                      </p:stCondLst>
                      <p:childTnLst>
                        <p:par>
                          <p:cTn id="5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 nodeType="clickPar">
                      <p:stCondLst>
                        <p:cond delay="indefinite"/>
                      </p:stCondLst>
                      <p:childTnLst>
                        <p:par>
                          <p:cTn id="5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5" presetID="27" presetClass="emph" presetSubtype="0" fill="remove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9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1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32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3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4" dur="250" autoRev="1" fill="remove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6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37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8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9" dur="250" autoRev="1" fill="remov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3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4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 nodeType="clickPar">
                      <p:stCondLst>
                        <p:cond delay="indefinite"/>
                      </p:stCondLst>
                      <p:childTnLst>
                        <p:par>
                          <p:cTn id="5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 nodeType="clickPar">
                      <p:stCondLst>
                        <p:cond delay="indefinite"/>
                      </p:stCondLst>
                      <p:childTnLst>
                        <p:par>
                          <p:cTn id="5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 nodeType="clickPar">
                      <p:stCondLst>
                        <p:cond delay="indefinite"/>
                      </p:stCondLst>
                      <p:childTnLst>
                        <p:par>
                          <p:cTn id="5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 nodeType="clickPar">
                      <p:stCondLst>
                        <p:cond delay="indefinite"/>
                      </p:stCondLst>
                      <p:childTnLst>
                        <p:par>
                          <p:cTn id="5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2" presetID="27" presetClass="emph" presetSubtype="0" fill="remove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5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6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1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3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74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5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6" dur="250" autoRev="1" fill="remove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8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79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3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8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 nodeType="clickPar">
                      <p:stCondLst>
                        <p:cond delay="indefinite"/>
                      </p:stCondLst>
                      <p:childTnLst>
                        <p:par>
                          <p:cTn id="5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2" fill="hold" nodeType="clickPar">
                      <p:stCondLst>
                        <p:cond delay="indefinite"/>
                      </p:stCondLst>
                      <p:childTnLst>
                        <p:par>
                          <p:cTn id="5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9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8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2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06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7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8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1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1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1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8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21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2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3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4" fill="hold" nodeType="clickPar">
                      <p:stCondLst>
                        <p:cond delay="indefinite"/>
                      </p:stCondLst>
                      <p:childTnLst>
                        <p:par>
                          <p:cTn id="6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 nodeType="clickPar">
                      <p:stCondLst>
                        <p:cond delay="indefinite"/>
                      </p:stCondLst>
                      <p:childTnLst>
                        <p:par>
                          <p:cTn id="6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4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5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5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 nodeType="clickPar">
                      <p:stCondLst>
                        <p:cond delay="indefinite"/>
                      </p:stCondLst>
                      <p:childTnLst>
                        <p:par>
                          <p:cTn id="6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 nodeType="clickPar">
                      <p:stCondLst>
                        <p:cond delay="indefinite"/>
                      </p:stCondLst>
                      <p:childTnLst>
                        <p:par>
                          <p:cTn id="6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3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5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6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2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6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6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7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7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7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8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1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2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3" fill="hold" nodeType="clickPar">
                      <p:stCondLst>
                        <p:cond delay="indefinite"/>
                      </p:stCondLst>
                      <p:childTnLst>
                        <p:par>
                          <p:cTn id="6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8" fill="hold" nodeType="clickPar">
                      <p:stCondLst>
                        <p:cond delay="indefinite"/>
                      </p:stCondLst>
                      <p:childTnLst>
                        <p:par>
                          <p:cTn id="6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3" fill="hold" nodeType="clickPar">
                      <p:stCondLst>
                        <p:cond delay="indefinite"/>
                      </p:stCondLst>
                      <p:childTnLst>
                        <p:par>
                          <p:cTn id="6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8" fill="hold">
                      <p:stCondLst>
                        <p:cond delay="indefinite"/>
                      </p:stCondLst>
                      <p:childTnLst>
                        <p:par>
                          <p:cTn id="699" fill="hold">
                            <p:stCondLst>
                              <p:cond delay="0"/>
                            </p:stCondLst>
                            <p:childTnLst>
                              <p:par>
                                <p:cTn id="700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1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02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3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6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07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0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1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1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1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0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1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2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6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2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3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4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5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3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5" fill="hold" nodeType="clickPar">
                      <p:stCondLst>
                        <p:cond delay="indefinite"/>
                      </p:stCondLst>
                      <p:childTnLst>
                        <p:par>
                          <p:cTn id="7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3" fill="hold" nodeType="clickPar">
                      <p:stCondLst>
                        <p:cond delay="indefinite"/>
                      </p:stCondLst>
                      <p:childTnLst>
                        <p:par>
                          <p:cTn id="7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8" fill="hold" nodeType="clickPar">
                      <p:stCondLst>
                        <p:cond delay="indefinite"/>
                      </p:stCondLst>
                      <p:childTnLst>
                        <p:par>
                          <p:cTn id="7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0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6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6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4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6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6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0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7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7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5" fill="hold" nodeType="clickPar">
                      <p:stCondLst>
                        <p:cond delay="indefinite"/>
                      </p:stCondLst>
                      <p:childTnLst>
                        <p:par>
                          <p:cTn id="7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0" fill="hold" nodeType="clickPar">
                      <p:stCondLst>
                        <p:cond delay="indefinite"/>
                      </p:stCondLst>
                      <p:childTnLst>
                        <p:par>
                          <p:cTn id="7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2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3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8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7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8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2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6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2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1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 nodeType="clickPar">
                      <p:stCondLst>
                        <p:cond delay="indefinite"/>
                      </p:stCondLst>
                      <p:childTnLst>
                        <p:par>
                          <p:cTn id="8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7" fill="hold" nodeType="clickPar">
                      <p:stCondLst>
                        <p:cond delay="indefinite"/>
                      </p:stCondLst>
                      <p:childTnLst>
                        <p:par>
                          <p:cTn id="8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9" presetID="27" presetClass="emph" presetSubtype="0" fill="remove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0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2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4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5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2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2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9" presetID="27" presetClass="emph" presetSubtype="0" fill="remove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4" fill="hold" nodeType="clickPar">
                      <p:stCondLst>
                        <p:cond delay="indefinite"/>
                      </p:stCondLst>
                      <p:childTnLst>
                        <p:par>
                          <p:cTn id="8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9" fill="hold">
                      <p:stCondLst>
                        <p:cond delay="indefinite"/>
                      </p:stCondLst>
                      <p:childTnLst>
                        <p:par>
                          <p:cTn id="840" fill="hold">
                            <p:stCondLst>
                              <p:cond delay="0"/>
                            </p:stCondLst>
                            <p:childTnLst>
                              <p:par>
                                <p:cTn id="841" presetID="21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4" fill="hold" nodeType="clickPar">
                      <p:stCondLst>
                        <p:cond delay="indefinite"/>
                      </p:stCondLst>
                      <p:childTnLst>
                        <p:par>
                          <p:cTn id="8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9" fill="hold" nodeType="clickPar">
                      <p:stCondLst>
                        <p:cond delay="indefinite"/>
                      </p:stCondLst>
                      <p:childTnLst>
                        <p:par>
                          <p:cTn id="8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1" presetID="27" presetClass="emph" presetSubtype="0" fill="remove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2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53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6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7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5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5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1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6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6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6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6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6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1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7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6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7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1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8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4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5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8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1" presetID="27" presetClass="emph" presetSubtype="0" fill="remove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9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9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5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6" fill="hold" nodeType="clickPar">
                      <p:stCondLst>
                        <p:cond delay="indefinite"/>
                      </p:stCondLst>
                      <p:childTnLst>
                        <p:par>
                          <p:cTn id="8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4" fill="hold" nodeType="clickPar">
                      <p:stCondLst>
                        <p:cond delay="indefinite"/>
                      </p:stCondLst>
                      <p:childTnLst>
                        <p:par>
                          <p:cTn id="9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6" presetID="21" presetClass="entr" presetSubtype="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9" fill="hold" nodeType="clickPar">
                      <p:stCondLst>
                        <p:cond delay="indefinite"/>
                      </p:stCondLst>
                      <p:childTnLst>
                        <p:par>
                          <p:cTn id="9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1" presetID="27" presetClass="emph" presetSubtype="0" fill="remove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2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13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6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7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1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1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2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6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2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1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3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3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6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3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3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1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44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5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6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4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4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1" presetID="27" presetClass="emph" presetSubtype="0" fill="remove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5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5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6" fill="hold" nodeType="clickPar">
                      <p:stCondLst>
                        <p:cond delay="indefinite"/>
                      </p:stCondLst>
                      <p:childTnLst>
                        <p:par>
                          <p:cTn id="9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1" fill="hold" nodeType="clickPar">
                      <p:stCondLst>
                        <p:cond delay="indefinite"/>
                      </p:stCondLst>
                      <p:childTnLst>
                        <p:par>
                          <p:cTn id="9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3" presetID="27" presetClass="emph" presetSubtype="0" fill="remove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6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6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8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7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71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2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7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76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7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8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8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1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3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8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6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8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9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1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2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3" fill="hold" nodeType="clickPar">
                      <p:stCondLst>
                        <p:cond delay="indefinite"/>
                      </p:stCondLst>
                      <p:childTnLst>
                        <p:par>
                          <p:cTn id="9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8" fill="hold" nodeType="clickPar">
                      <p:stCondLst>
                        <p:cond delay="indefinite"/>
                      </p:stCondLst>
                      <p:childTnLst>
                        <p:par>
                          <p:cTn id="9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3" fill="hold" nodeType="clickPar">
                      <p:stCondLst>
                        <p:cond delay="indefinite"/>
                      </p:stCondLst>
                      <p:childTnLst>
                        <p:par>
                          <p:cTn id="10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8" fill="hold" nodeType="clickPar">
                      <p:stCondLst>
                        <p:cond delay="indefinite"/>
                      </p:stCondLst>
                      <p:childTnLst>
                        <p:par>
                          <p:cTn id="10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0" presetID="27" presetClass="emph" presetSubtype="0" fill="remove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1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1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4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5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0" presetID="27" presetClass="emph" presetSubtype="0" fill="remove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2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4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5" fill="hold" nodeType="clickPar">
                      <p:stCondLst>
                        <p:cond delay="indefinite"/>
                      </p:stCondLst>
                      <p:childTnLst>
                        <p:par>
                          <p:cTn id="10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0" fill="hold" nodeType="clickPar">
                      <p:stCondLst>
                        <p:cond delay="indefinite"/>
                      </p:stCondLst>
                      <p:childTnLst>
                        <p:par>
                          <p:cTn id="10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5" fill="hold" nodeType="clickPar">
                      <p:stCondLst>
                        <p:cond delay="indefinite"/>
                      </p:stCondLst>
                      <p:childTnLst>
                        <p:par>
                          <p:cTn id="10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7" presetID="27" presetClass="emph" presetSubtype="0" fill="remove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8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39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40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1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2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44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45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6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7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8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49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0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1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2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5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5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6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7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8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59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60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1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2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3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64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65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6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7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8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69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70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2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3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4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75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7" presetID="27" presetClass="emph" presetSubtype="0" fill="remove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8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2" fill="hold" nodeType="clickPar">
                      <p:stCondLst>
                        <p:cond delay="indefinite"/>
                      </p:stCondLst>
                      <p:childTnLst>
                        <p:par>
                          <p:cTn id="10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7" fill="hold" nodeType="clickPar">
                      <p:stCondLst>
                        <p:cond delay="indefinite"/>
                      </p:stCondLst>
                      <p:childTnLst>
                        <p:par>
                          <p:cTn id="10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9" presetID="27" presetClass="emph" presetSubtype="0" fill="remove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0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109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92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3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4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5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1096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09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9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110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10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3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4" fill="hold" nodeType="clickPar">
                      <p:stCondLst>
                        <p:cond delay="indefinite"/>
                      </p:stCondLst>
                      <p:childTnLst>
                        <p:par>
                          <p:cTn id="1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9" fill="hold" nodeType="clickPar">
                      <p:stCondLst>
                        <p:cond delay="indefinite"/>
                      </p:stCondLst>
                      <p:childTnLst>
                        <p:par>
                          <p:cTn id="1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4" fill="hold" nodeType="clickPar">
                      <p:stCondLst>
                        <p:cond delay="indefinite"/>
                      </p:stCondLst>
                      <p:childTnLst>
                        <p:par>
                          <p:cTn id="1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9" fill="hold" nodeType="clickPar">
                      <p:stCondLst>
                        <p:cond delay="indefinite"/>
                      </p:stCondLst>
                      <p:childTnLst>
                        <p:par>
                          <p:cTn id="1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1" presetID="27" presetClass="emph" presetSubtype="0" fill="remove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2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23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24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5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6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7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28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29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0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1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33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34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5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6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7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38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39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0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1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2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43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44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5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6" presetID="27" presetClass="emph" presetSubtype="0" fill="remove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7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48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49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0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1" fill="hold" nodeType="clickPar">
                      <p:stCondLst>
                        <p:cond delay="indefinite"/>
                      </p:stCondLst>
                      <p:childTnLst>
                        <p:par>
                          <p:cTn id="1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7" grpId="6" animBg="1"/>
      <p:bldP spid="17" grpId="7" animBg="1"/>
      <p:bldP spid="17" grpId="8" animBg="1"/>
      <p:bldP spid="18" grpId="0" animBg="1"/>
      <p:bldP spid="18" grpId="1" animBg="1"/>
      <p:bldP spid="18" grpId="2" animBg="1"/>
      <p:bldP spid="18" grpId="3" animBg="1"/>
      <p:bldP spid="18" grpId="4" animBg="1"/>
      <p:bldP spid="18" grpId="5" animBg="1"/>
      <p:bldP spid="18" grpId="6" animBg="1"/>
      <p:bldP spid="18" grpId="7" animBg="1"/>
      <p:bldP spid="18" grpId="8" animBg="1"/>
      <p:bldP spid="20" grpId="0" animBg="1"/>
      <p:bldP spid="20" grpId="1" animBg="1"/>
      <p:bldP spid="20" grpId="2" animBg="1"/>
      <p:bldP spid="20" grpId="3" animBg="1"/>
      <p:bldP spid="20" grpId="4" animBg="1"/>
      <p:bldP spid="20" grpId="5" animBg="1"/>
      <p:bldP spid="20" grpId="6" animBg="1"/>
      <p:bldP spid="20" grpId="7" animBg="1"/>
      <p:bldP spid="20" grpId="8" animBg="1"/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21" grpId="6" animBg="1"/>
      <p:bldP spid="21" grpId="7" animBg="1"/>
      <p:bldP spid="21" grpId="8" animBg="1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  <p:bldP spid="22" grpId="7" animBg="1"/>
      <p:bldP spid="22" grpId="8" animBg="1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3" grpId="6" animBg="1"/>
      <p:bldP spid="23" grpId="7" animBg="1"/>
      <p:bldP spid="23" grpId="8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4" grpId="7" animBg="1"/>
      <p:bldP spid="24" grpId="8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5" grpId="6" animBg="1"/>
      <p:bldP spid="25" grpId="7" animBg="1"/>
      <p:bldP spid="25" grpId="8" animBg="1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6" grpId="8" animBg="1"/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7" grpId="8" animBg="1"/>
      <p:bldP spid="28" grpId="0" animBg="1"/>
      <p:bldP spid="28" grpId="1" animBg="1"/>
      <p:bldP spid="28" grpId="2" animBg="1"/>
      <p:bldP spid="28" grpId="3" animBg="1"/>
      <p:bldP spid="28" grpId="4" animBg="1"/>
      <p:bldP spid="28" grpId="5" animBg="1"/>
      <p:bldP spid="28" grpId="6" animBg="1"/>
      <p:bldP spid="28" grpId="7" animBg="1"/>
      <p:bldP spid="28" grpId="8" animBg="1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  <p:bldP spid="29" grpId="8" animBg="1"/>
      <p:bldP spid="30" grpId="0" animBg="1"/>
      <p:bldP spid="30" grpId="1" animBg="1"/>
      <p:bldP spid="30" grpId="2" animBg="1"/>
      <p:bldP spid="30" grpId="3" animBg="1"/>
      <p:bldP spid="30" grpId="4" animBg="1"/>
      <p:bldP spid="30" grpId="5" animBg="1"/>
      <p:bldP spid="30" grpId="6" animBg="1"/>
      <p:bldP spid="30" grpId="7" animBg="1"/>
      <p:bldP spid="30" grpId="8" animBg="1"/>
      <p:bldP spid="31" grpId="0" animBg="1"/>
      <p:bldP spid="31" grpId="1" animBg="1"/>
      <p:bldP spid="31" grpId="2" animBg="1"/>
      <p:bldP spid="31" grpId="3" animBg="1"/>
      <p:bldP spid="31" grpId="4" animBg="1"/>
      <p:bldP spid="31" grpId="5" animBg="1"/>
      <p:bldP spid="31" grpId="6" animBg="1"/>
      <p:bldP spid="31" grpId="7" animBg="1"/>
      <p:bldP spid="31" grpId="8" animBg="1"/>
      <p:bldP spid="32" grpId="0" animBg="1"/>
      <p:bldP spid="32" grpId="1" animBg="1"/>
      <p:bldP spid="32" grpId="2" animBg="1"/>
      <p:bldP spid="32" grpId="3" animBg="1"/>
      <p:bldP spid="32" grpId="4" animBg="1"/>
      <p:bldP spid="32" grpId="5" animBg="1"/>
      <p:bldP spid="32" grpId="6" animBg="1"/>
      <p:bldP spid="32" grpId="7" animBg="1"/>
      <p:bldP spid="32" grpId="8" animBg="1"/>
      <p:bldP spid="33" grpId="0" animBg="1"/>
      <p:bldP spid="33" grpId="1" animBg="1"/>
      <p:bldP spid="33" grpId="2" animBg="1"/>
      <p:bldP spid="33" grpId="3" animBg="1"/>
      <p:bldP spid="33" grpId="4" animBg="1"/>
      <p:bldP spid="33" grpId="5" animBg="1"/>
      <p:bldP spid="33" grpId="6" animBg="1"/>
      <p:bldP spid="33" grpId="7" animBg="1"/>
      <p:bldP spid="33" grpId="8" animBg="1"/>
      <p:bldP spid="34" grpId="0" animBg="1"/>
      <p:bldP spid="34" grpId="1" animBg="1"/>
      <p:bldP spid="34" grpId="2" animBg="1"/>
      <p:bldP spid="34" grpId="3" animBg="1"/>
      <p:bldP spid="34" grpId="4" animBg="1"/>
      <p:bldP spid="34" grpId="5" animBg="1"/>
      <p:bldP spid="34" grpId="6" animBg="1"/>
      <p:bldP spid="34" grpId="7" animBg="1"/>
      <p:bldP spid="34" grpId="8" animBg="1"/>
      <p:bldP spid="35" grpId="0" animBg="1"/>
      <p:bldP spid="35" grpId="1" animBg="1"/>
      <p:bldP spid="35" grpId="2" animBg="1"/>
      <p:bldP spid="35" grpId="3" animBg="1"/>
      <p:bldP spid="35" grpId="4" animBg="1"/>
      <p:bldP spid="35" grpId="5" animBg="1"/>
      <p:bldP spid="35" grpId="6" animBg="1"/>
      <p:bldP spid="35" grpId="7" animBg="1"/>
      <p:bldP spid="35" grpId="8" animBg="1"/>
      <p:bldP spid="12" grpId="0" animBg="1"/>
      <p:bldP spid="12" grpId="1" animBg="1"/>
      <p:bldP spid="13" grpId="0"/>
      <p:bldP spid="14" grpId="0" animBg="1"/>
      <p:bldP spid="14" grpId="1" animBg="1"/>
      <p:bldP spid="14" grpId="2" animBg="1"/>
      <p:bldP spid="14" grpId="3" animBg="1"/>
      <p:bldP spid="14" grpId="4" animBg="1"/>
      <p:bldP spid="36" grpId="0"/>
      <p:bldP spid="40" grpId="0"/>
      <p:bldP spid="41" grpId="0"/>
      <p:bldP spid="42" grpId="0" animBg="1"/>
      <p:bldP spid="42" grpId="1" animBg="1"/>
      <p:bldP spid="42" grpId="2" animBg="1"/>
      <p:bldP spid="43" grpId="0"/>
      <p:bldP spid="44" grpId="0"/>
      <p:bldP spid="37" grpId="0"/>
      <p:bldP spid="46" grpId="0"/>
      <p:bldP spid="39" grpId="0"/>
      <p:bldP spid="45" grpId="0"/>
      <p:bldP spid="51" grpId="0"/>
      <p:bldP spid="47" grpId="0"/>
      <p:bldP spid="54" grpId="0"/>
      <p:bldP spid="48" grpId="0"/>
      <p:bldP spid="49" grpId="0"/>
      <p:bldP spid="52" grpId="0"/>
      <p:bldP spid="58" grpId="0" animBg="1"/>
      <p:bldP spid="58" grpId="1" animBg="1"/>
      <p:bldP spid="55" grpId="0"/>
      <p:bldP spid="60" grpId="0"/>
      <p:bldP spid="61" grpId="0"/>
      <p:bldP spid="62" grpId="0"/>
      <p:bldP spid="63" grpId="0" animBg="1"/>
      <p:bldP spid="63" grpId="1" animBg="1"/>
      <p:bldP spid="56" grpId="0"/>
      <p:bldP spid="65" grpId="0"/>
      <p:bldP spid="66" grpId="0" animBg="1"/>
      <p:bldP spid="66" grpId="1" animBg="1"/>
      <p:bldP spid="66" grpId="2" animBg="1"/>
      <p:bldP spid="66" grpId="3" animBg="1"/>
      <p:bldP spid="57" grpId="0"/>
      <p:bldP spid="59" grpId="0"/>
      <p:bldP spid="64" grpId="0"/>
      <p:bldP spid="67" grpId="0"/>
      <p:bldP spid="70" grpId="0"/>
      <p:bldP spid="71" grpId="0"/>
      <p:bldP spid="72" grpId="0"/>
      <p:bldP spid="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42918"/>
            <a:ext cx="8229600" cy="634082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/>
              <a:t>Взаємозв'язок арифметичних дій додавання й віднімання. </a:t>
            </a:r>
            <a:br>
              <a:rPr lang="uk-UA" sz="3600" b="1" dirty="0" smtClean="0"/>
            </a:br>
            <a:r>
              <a:rPr lang="uk-UA" sz="3600" dirty="0" smtClean="0"/>
              <a:t>Підготовча робота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2" y="1500174"/>
            <a:ext cx="6786610" cy="2526792"/>
          </a:xfrm>
          <a:prstGeom prst="rect">
            <a:avLst/>
          </a:prstGeom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3971925"/>
            <a:ext cx="6643702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Взаємозв'язок арифметичних дій додавання й віднімання. Ознайомлення</a:t>
            </a:r>
            <a:endParaRPr lang="ru-RU" sz="3600" b="1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335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627784" y="2708920"/>
            <a:ext cx="194421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44008" y="2708920"/>
            <a:ext cx="194421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851920" y="3573016"/>
            <a:ext cx="194421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3920516"/>
            <a:ext cx="8964488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979712" y="2714620"/>
            <a:ext cx="2880320" cy="7189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60032" y="2714620"/>
            <a:ext cx="1872208" cy="7189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/>
              <a:t>Взаємозв'язок арифметичних дій додавання й віднімання </a:t>
            </a:r>
            <a:endParaRPr lang="ru-RU" sz="3600" b="1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14250"/>
            <a:ext cx="9144000" cy="843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91802"/>
            <a:ext cx="9144000" cy="817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71538" y="3253087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5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28860" y="326297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3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14480" y="323784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+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134120" y="326297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=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705624" y="326297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8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357422" y="3286124"/>
            <a:ext cx="571504" cy="500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071538" y="3896029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8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28860" y="3905912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5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14480" y="3880782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-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134120" y="3905912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=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705624" y="3905912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3</a:t>
            </a:r>
            <a:endParaRPr lang="ru-RU" sz="2800" b="1" dirty="0"/>
          </a:p>
        </p:txBody>
      </p:sp>
      <p:sp>
        <p:nvSpPr>
          <p:cNvPr id="20" name="Овал 19"/>
          <p:cNvSpPr/>
          <p:nvPr/>
        </p:nvSpPr>
        <p:spPr>
          <a:xfrm>
            <a:off x="3643306" y="3929066"/>
            <a:ext cx="571504" cy="500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1183255" y="3786189"/>
            <a:ext cx="2817241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Выгнутая вверх стрелка 52"/>
          <p:cNvSpPr/>
          <p:nvPr/>
        </p:nvSpPr>
        <p:spPr>
          <a:xfrm flipH="1">
            <a:off x="1142976" y="2786058"/>
            <a:ext cx="2786082" cy="500066"/>
          </a:xfrm>
          <a:prstGeom prst="curvedDownArrow">
            <a:avLst>
              <a:gd name="adj1" fmla="val 15344"/>
              <a:gd name="adj2" fmla="val 54993"/>
              <a:gd name="adj3" fmla="val 2009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00628" y="3253087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5</a:t>
            </a:r>
            <a:endParaRPr lang="ru-RU" sz="28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357950" y="326297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3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43570" y="323784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+</a:t>
            </a:r>
            <a:endParaRPr lang="ru-RU" sz="28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7063210" y="326297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=</a:t>
            </a:r>
            <a:endParaRPr lang="ru-RU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7634714" y="3262970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8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4929190" y="3286124"/>
            <a:ext cx="571504" cy="500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5000628" y="3896029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8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57950" y="3905912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00FF"/>
                </a:solidFill>
              </a:rPr>
              <a:t>3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643570" y="3880782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-</a:t>
            </a:r>
            <a:endParaRPr lang="ru-RU" sz="28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7063210" y="3905912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=</a:t>
            </a:r>
            <a:endParaRPr lang="ru-RU" sz="28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7634714" y="3905912"/>
            <a:ext cx="50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5</a:t>
            </a:r>
            <a:endParaRPr lang="ru-RU" sz="2800" b="1" dirty="0"/>
          </a:p>
        </p:txBody>
      </p:sp>
      <p:sp>
        <p:nvSpPr>
          <p:cNvPr id="65" name="Овал 64"/>
          <p:cNvSpPr/>
          <p:nvPr/>
        </p:nvSpPr>
        <p:spPr>
          <a:xfrm>
            <a:off x="7572396" y="3929066"/>
            <a:ext cx="571504" cy="500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V="1">
            <a:off x="5112345" y="3786189"/>
            <a:ext cx="2817241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Выгнутая вверх стрелка 66"/>
          <p:cNvSpPr/>
          <p:nvPr/>
        </p:nvSpPr>
        <p:spPr>
          <a:xfrm flipH="1">
            <a:off x="6357950" y="2857496"/>
            <a:ext cx="1500198" cy="428628"/>
          </a:xfrm>
          <a:prstGeom prst="curvedDownArrow">
            <a:avLst>
              <a:gd name="adj1" fmla="val 15344"/>
              <a:gd name="adj2" fmla="val 54993"/>
              <a:gd name="adj3" fmla="val 2009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1" grpId="0"/>
      <p:bldP spid="62" grpId="0"/>
      <p:bldP spid="63" grpId="0"/>
      <p:bldP spid="64" grpId="0"/>
      <p:bldP spid="65" grpId="0" animBg="1"/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584"/>
            <a:ext cx="8858280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>
                <a:solidFill>
                  <a:srgbClr val="FFC000"/>
                </a:solidFill>
              </a:rPr>
              <a:t>Система завдань із засвоєння взаємозв'язку арифметичних дій додавання й віднімання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047889"/>
            <a:ext cx="7692142" cy="395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000240"/>
            <a:ext cx="7472704" cy="221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923495"/>
            <a:ext cx="7358082" cy="293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937201"/>
            <a:ext cx="7164288" cy="2563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2000240"/>
            <a:ext cx="7507671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6808"/>
            <a:ext cx="807249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>
                <a:solidFill>
                  <a:srgbClr val="FFC000"/>
                </a:solidFill>
              </a:rPr>
              <a:t>Система завдань із засвоєння взаємозв'язку арифметичних дій додавання й віднімання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968" y="1643050"/>
            <a:ext cx="821031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85918" y="242886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ysClr val="windowText" lastClr="000000"/>
                </a:solidFill>
              </a:rPr>
              <a:t>?    </a:t>
            </a:r>
            <a:endParaRPr lang="ru-RU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 flipH="1" flipV="1">
            <a:off x="1428728" y="2857496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000100" y="2786058"/>
            <a:ext cx="21431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28992" y="242886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ysClr val="windowText" lastClr="000000"/>
                </a:solidFill>
              </a:rPr>
              <a:t>1    </a:t>
            </a:r>
            <a:endParaRPr lang="ru-RU" sz="280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5918" y="242886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ysClr val="windowText" lastClr="000000"/>
                </a:solidFill>
              </a:rPr>
              <a:t>1    </a:t>
            </a:r>
            <a:endParaRPr lang="ru-RU" sz="2800" dirty="0">
              <a:solidFill>
                <a:sysClr val="windowText" lastClr="0000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357422" y="2855908"/>
            <a:ext cx="1000132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6578" y="390591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ysClr val="windowText" lastClr="000000"/>
                </a:solidFill>
              </a:rPr>
              <a:t>1    </a:t>
            </a:r>
            <a:endParaRPr lang="ru-RU" sz="2800" dirty="0">
              <a:solidFill>
                <a:sysClr val="windowText" lastClr="000000"/>
              </a:solidFill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>
                <a:solidFill>
                  <a:srgbClr val="FFC000"/>
                </a:solidFill>
              </a:rPr>
              <a:t>Система завдань із засвоєння взаємозв'язку арифметичних дій додавання й віднімання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9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071678"/>
            <a:ext cx="772611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6808"/>
            <a:ext cx="807249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uk-UA" sz="3600" b="1" dirty="0" smtClean="0">
                <a:solidFill>
                  <a:schemeClr val="accent1"/>
                </a:solidFill>
              </a:rPr>
              <a:t>Система завдань із засвоєння взаємозв'язку арифметичних дій додавання й віднімання</a:t>
            </a:r>
            <a:endParaRPr lang="ru-RU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de1870cfb7603392251ff9968f7a6830a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5161</TotalTime>
  <Words>190</Words>
  <Application>Microsoft Office PowerPoint</Application>
  <PresentationFormat>Экран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Модульная</vt:lpstr>
      <vt:lpstr>Взаємозв'язок арифметичних дій додавання і віднімання</vt:lpstr>
      <vt:lpstr>Взаємозв'язок арифметичних дій додавання і віднімання. Підготовка</vt:lpstr>
      <vt:lpstr>Взаємозв'язок арифметичних дій додавання й віднімання.  Підготовча робота </vt:lpstr>
      <vt:lpstr>Взаємозв'язок арифметичних дій додавання й віднімання. Ознайомлення</vt:lpstr>
      <vt:lpstr>Взаємозв'язок арифметичних дій додавання й віднімання </vt:lpstr>
      <vt:lpstr>Система завдань із засвоєння взаємозв'язку арифметичних дій додавання й віднімання</vt:lpstr>
      <vt:lpstr>Слайд 7</vt:lpstr>
      <vt:lpstr>Система завдань із засвоєння взаємозв'язку арифметичних дій додавання й віднімання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формування обчислювальних навичок додавання і віднімання в межах 10</dc:title>
  <dc:creator>Admin</dc:creator>
  <cp:lastModifiedBy>Marinochka</cp:lastModifiedBy>
  <cp:revision>335</cp:revision>
  <dcterms:created xsi:type="dcterms:W3CDTF">2013-03-02T15:36:12Z</dcterms:created>
  <dcterms:modified xsi:type="dcterms:W3CDTF">2015-06-07T16:42:15Z</dcterms:modified>
</cp:coreProperties>
</file>