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439" r:id="rId2"/>
    <p:sldId id="440" r:id="rId3"/>
    <p:sldId id="441" r:id="rId4"/>
    <p:sldId id="442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57" r:id="rId20"/>
    <p:sldId id="459" r:id="rId21"/>
    <p:sldId id="460" r:id="rId22"/>
    <p:sldId id="461" r:id="rId23"/>
    <p:sldId id="462" r:id="rId24"/>
    <p:sldId id="464" r:id="rId25"/>
    <p:sldId id="463" r:id="rId26"/>
    <p:sldId id="465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97" autoAdjust="0"/>
    <p:restoredTop sz="94660"/>
  </p:normalViewPr>
  <p:slideViewPr>
    <p:cSldViewPr>
      <p:cViewPr>
        <p:scale>
          <a:sx n="66" d="100"/>
          <a:sy n="66" d="100"/>
        </p:scale>
        <p:origin x="-7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39D91-D283-493A-BDEE-6B9C6351719C}" type="doc">
      <dgm:prSet loTypeId="urn:microsoft.com/office/officeart/2005/8/layout/list1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407AF34E-1C53-4E7B-A632-D0F4A9B43C7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Додавання і віднімання чисел у межах 20 на основі </a:t>
          </a:r>
          <a:r>
            <a:rPr lang="uk-UA" sz="2400" dirty="0" smtClean="0"/>
            <a:t>розрядного складу числа</a:t>
          </a:r>
          <a:endParaRPr lang="uk-UA" sz="2400" dirty="0" smtClean="0"/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DBA43F74-D013-4CCD-9419-92CDCC1DB134}" type="parTrans" cxnId="{4ABC67FC-A542-4892-9F9D-D9AE42A2717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124A145-59CF-45CA-A5CE-9D9239CD4473}" type="sibTrans" cxnId="{4ABC67FC-A542-4892-9F9D-D9AE42A2717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CED250F-A331-4D87-A85D-985F77EC6E0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Додавання і віднімання чисел у межах 100 на основі </a:t>
          </a:r>
          <a:r>
            <a:rPr lang="uk-UA" sz="2400" dirty="0" smtClean="0"/>
            <a:t>розрядного складу числа</a:t>
          </a:r>
          <a:endParaRPr lang="uk-UA" sz="2400" dirty="0" smtClean="0"/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DDBE7992-515F-47A1-B70D-2963D94A8518}" type="parTrans" cxnId="{084001BB-84A9-4862-AFC7-1EA02ACF033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9BF07B0E-E11F-4706-A10F-C0F4AE82ACBB}" type="sibTrans" cxnId="{084001BB-84A9-4862-AFC7-1EA02ACF033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EFFBFFD-F415-487E-9764-82D3D652DB6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Додавання і віднімання числа </a:t>
          </a:r>
          <a:r>
            <a:rPr lang="uk-UA" sz="2400" dirty="0" smtClean="0"/>
            <a:t>1 на основі розташування чисел у натуральному ряді </a:t>
          </a:r>
          <a:endParaRPr lang="uk-UA" sz="2400" dirty="0" smtClean="0"/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A9A4C32F-4389-443B-B10A-2F7BCFD53AD7}" type="parTrans" cxnId="{C2729B65-8DE5-45A6-A747-B5398ADEDC64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AC2F0DC-0CCB-40C0-BF31-7F3CA54469A3}" type="sibTrans" cxnId="{C2729B65-8DE5-45A6-A747-B5398ADEDC64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805730D-306C-41AC-8D58-8C4561C32B9F}" type="pres">
      <dgm:prSet presAssocID="{E8B39D91-D283-493A-BDEE-6B9C635171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7779DA-CF61-47C7-B1BC-83D42951B47C}" type="pres">
      <dgm:prSet presAssocID="{407AF34E-1C53-4E7B-A632-D0F4A9B43C74}" presName="parentLin" presStyleCnt="0"/>
      <dgm:spPr/>
    </dgm:pt>
    <dgm:pt modelId="{0DD46C13-1C39-482C-A027-A20B61BC8FEF}" type="pres">
      <dgm:prSet presAssocID="{407AF34E-1C53-4E7B-A632-D0F4A9B43C7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259512B-C25E-4380-BE97-C17713BD3669}" type="pres">
      <dgm:prSet presAssocID="{407AF34E-1C53-4E7B-A632-D0F4A9B43C7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D226D-AD50-47E3-89ED-8FB903D1A64F}" type="pres">
      <dgm:prSet presAssocID="{407AF34E-1C53-4E7B-A632-D0F4A9B43C74}" presName="negativeSpace" presStyleCnt="0"/>
      <dgm:spPr/>
    </dgm:pt>
    <dgm:pt modelId="{AE47BE39-2E8C-4BC6-91F9-AB1FDE9F1E96}" type="pres">
      <dgm:prSet presAssocID="{407AF34E-1C53-4E7B-A632-D0F4A9B43C74}" presName="childText" presStyleLbl="conFgAcc1" presStyleIdx="0" presStyleCnt="3">
        <dgm:presLayoutVars>
          <dgm:bulletEnabled val="1"/>
        </dgm:presLayoutVars>
      </dgm:prSet>
      <dgm:spPr/>
    </dgm:pt>
    <dgm:pt modelId="{FB44CC4B-A372-41CD-A5B0-14CF0D0E557E}" type="pres">
      <dgm:prSet presAssocID="{0124A145-59CF-45CA-A5CE-9D9239CD4473}" presName="spaceBetweenRectangles" presStyleCnt="0"/>
      <dgm:spPr/>
    </dgm:pt>
    <dgm:pt modelId="{B62B68C9-C876-4382-96DD-51CC473FB7FB}" type="pres">
      <dgm:prSet presAssocID="{8CED250F-A331-4D87-A85D-985F77EC6E08}" presName="parentLin" presStyleCnt="0"/>
      <dgm:spPr/>
    </dgm:pt>
    <dgm:pt modelId="{07ED412D-B1DF-4D8A-A221-32FBAEBD400D}" type="pres">
      <dgm:prSet presAssocID="{8CED250F-A331-4D87-A85D-985F77EC6E0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DD9E662-8D42-4E67-A25B-4FB700899A44}" type="pres">
      <dgm:prSet presAssocID="{8CED250F-A331-4D87-A85D-985F77EC6E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E6226-E86B-4AC5-8A39-96EC30C3F2DA}" type="pres">
      <dgm:prSet presAssocID="{8CED250F-A331-4D87-A85D-985F77EC6E08}" presName="negativeSpace" presStyleCnt="0"/>
      <dgm:spPr/>
    </dgm:pt>
    <dgm:pt modelId="{E7608199-DDDB-4411-87E1-BA30DF8AD69A}" type="pres">
      <dgm:prSet presAssocID="{8CED250F-A331-4D87-A85D-985F77EC6E08}" presName="childText" presStyleLbl="conFgAcc1" presStyleIdx="1" presStyleCnt="3">
        <dgm:presLayoutVars>
          <dgm:bulletEnabled val="1"/>
        </dgm:presLayoutVars>
      </dgm:prSet>
      <dgm:spPr/>
    </dgm:pt>
    <dgm:pt modelId="{700F28D6-887C-430E-A12B-F724316E3D1D}" type="pres">
      <dgm:prSet presAssocID="{9BF07B0E-E11F-4706-A10F-C0F4AE82ACBB}" presName="spaceBetweenRectangles" presStyleCnt="0"/>
      <dgm:spPr/>
    </dgm:pt>
    <dgm:pt modelId="{5B9D2F73-EA8A-4FD1-B44F-972F26677654}" type="pres">
      <dgm:prSet presAssocID="{FEFFBFFD-F415-487E-9764-82D3D652DB68}" presName="parentLin" presStyleCnt="0"/>
      <dgm:spPr/>
    </dgm:pt>
    <dgm:pt modelId="{395D3499-E68D-4522-BF5B-FD14037C4E71}" type="pres">
      <dgm:prSet presAssocID="{FEFFBFFD-F415-487E-9764-82D3D652DB6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B1A869B-3D7B-41A3-B181-2C2B9F2A51E0}" type="pres">
      <dgm:prSet presAssocID="{FEFFBFFD-F415-487E-9764-82D3D652DB6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403AB-9B46-43D4-9B96-176BE818C002}" type="pres">
      <dgm:prSet presAssocID="{FEFFBFFD-F415-487E-9764-82D3D652DB68}" presName="negativeSpace" presStyleCnt="0"/>
      <dgm:spPr/>
    </dgm:pt>
    <dgm:pt modelId="{C36DE237-57AB-4650-B06F-1834FF0CA44C}" type="pres">
      <dgm:prSet presAssocID="{FEFFBFFD-F415-487E-9764-82D3D652DB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4E72B0-C4E7-45AD-814B-1BF84A927A97}" type="presOf" srcId="{FEFFBFFD-F415-487E-9764-82D3D652DB68}" destId="{395D3499-E68D-4522-BF5B-FD14037C4E71}" srcOrd="0" destOrd="0" presId="urn:microsoft.com/office/officeart/2005/8/layout/list1"/>
    <dgm:cxn modelId="{C2729B65-8DE5-45A6-A747-B5398ADEDC64}" srcId="{E8B39D91-D283-493A-BDEE-6B9C6351719C}" destId="{FEFFBFFD-F415-487E-9764-82D3D652DB68}" srcOrd="2" destOrd="0" parTransId="{A9A4C32F-4389-443B-B10A-2F7BCFD53AD7}" sibTransId="{EAC2F0DC-0CCB-40C0-BF31-7F3CA54469A3}"/>
    <dgm:cxn modelId="{084001BB-84A9-4862-AFC7-1EA02ACF033D}" srcId="{E8B39D91-D283-493A-BDEE-6B9C6351719C}" destId="{8CED250F-A331-4D87-A85D-985F77EC6E08}" srcOrd="1" destOrd="0" parTransId="{DDBE7992-515F-47A1-B70D-2963D94A8518}" sibTransId="{9BF07B0E-E11F-4706-A10F-C0F4AE82ACBB}"/>
    <dgm:cxn modelId="{22081F52-6E7E-4E4C-B0EE-A5203A59D38D}" type="presOf" srcId="{E8B39D91-D283-493A-BDEE-6B9C6351719C}" destId="{6805730D-306C-41AC-8D58-8C4561C32B9F}" srcOrd="0" destOrd="0" presId="urn:microsoft.com/office/officeart/2005/8/layout/list1"/>
    <dgm:cxn modelId="{01FC35B6-42E6-475D-9579-8787C64CF9E1}" type="presOf" srcId="{8CED250F-A331-4D87-A85D-985F77EC6E08}" destId="{1DD9E662-8D42-4E67-A25B-4FB700899A44}" srcOrd="1" destOrd="0" presId="urn:microsoft.com/office/officeart/2005/8/layout/list1"/>
    <dgm:cxn modelId="{506A3BD7-FCF1-4554-8C18-E7013A5B7309}" type="presOf" srcId="{407AF34E-1C53-4E7B-A632-D0F4A9B43C74}" destId="{0259512B-C25E-4380-BE97-C17713BD3669}" srcOrd="1" destOrd="0" presId="urn:microsoft.com/office/officeart/2005/8/layout/list1"/>
    <dgm:cxn modelId="{4ABC67FC-A542-4892-9F9D-D9AE42A2717F}" srcId="{E8B39D91-D283-493A-BDEE-6B9C6351719C}" destId="{407AF34E-1C53-4E7B-A632-D0F4A9B43C74}" srcOrd="0" destOrd="0" parTransId="{DBA43F74-D013-4CCD-9419-92CDCC1DB134}" sibTransId="{0124A145-59CF-45CA-A5CE-9D9239CD4473}"/>
    <dgm:cxn modelId="{AEF637E0-E113-43B8-987C-48F14F216D4E}" type="presOf" srcId="{407AF34E-1C53-4E7B-A632-D0F4A9B43C74}" destId="{0DD46C13-1C39-482C-A027-A20B61BC8FEF}" srcOrd="0" destOrd="0" presId="urn:microsoft.com/office/officeart/2005/8/layout/list1"/>
    <dgm:cxn modelId="{33E0225C-6D64-4ACF-AD2E-7B1C123AC3E6}" type="presOf" srcId="{8CED250F-A331-4D87-A85D-985F77EC6E08}" destId="{07ED412D-B1DF-4D8A-A221-32FBAEBD400D}" srcOrd="0" destOrd="0" presId="urn:microsoft.com/office/officeart/2005/8/layout/list1"/>
    <dgm:cxn modelId="{F678EED1-DEC3-41DB-88D9-7CECE7BCFE63}" type="presOf" srcId="{FEFFBFFD-F415-487E-9764-82D3D652DB68}" destId="{5B1A869B-3D7B-41A3-B181-2C2B9F2A51E0}" srcOrd="1" destOrd="0" presId="urn:microsoft.com/office/officeart/2005/8/layout/list1"/>
    <dgm:cxn modelId="{268C2945-B8DE-4407-97D9-B01A24E6B564}" type="presParOf" srcId="{6805730D-306C-41AC-8D58-8C4561C32B9F}" destId="{597779DA-CF61-47C7-B1BC-83D42951B47C}" srcOrd="0" destOrd="0" presId="urn:microsoft.com/office/officeart/2005/8/layout/list1"/>
    <dgm:cxn modelId="{B753D7BD-7AB6-48F0-894B-3298D93DBC56}" type="presParOf" srcId="{597779DA-CF61-47C7-B1BC-83D42951B47C}" destId="{0DD46C13-1C39-482C-A027-A20B61BC8FEF}" srcOrd="0" destOrd="0" presId="urn:microsoft.com/office/officeart/2005/8/layout/list1"/>
    <dgm:cxn modelId="{62C63224-4109-465E-BC8A-EAC02F943E02}" type="presParOf" srcId="{597779DA-CF61-47C7-B1BC-83D42951B47C}" destId="{0259512B-C25E-4380-BE97-C17713BD3669}" srcOrd="1" destOrd="0" presId="urn:microsoft.com/office/officeart/2005/8/layout/list1"/>
    <dgm:cxn modelId="{0175EE8E-5EA5-4860-B321-95BFC9FDD349}" type="presParOf" srcId="{6805730D-306C-41AC-8D58-8C4561C32B9F}" destId="{C88D226D-AD50-47E3-89ED-8FB903D1A64F}" srcOrd="1" destOrd="0" presId="urn:microsoft.com/office/officeart/2005/8/layout/list1"/>
    <dgm:cxn modelId="{C1D9FA73-AE4C-4370-B9B9-E48FE860224B}" type="presParOf" srcId="{6805730D-306C-41AC-8D58-8C4561C32B9F}" destId="{AE47BE39-2E8C-4BC6-91F9-AB1FDE9F1E96}" srcOrd="2" destOrd="0" presId="urn:microsoft.com/office/officeart/2005/8/layout/list1"/>
    <dgm:cxn modelId="{A8A0632B-AB9B-4D57-8B0A-CA468B5CFBB6}" type="presParOf" srcId="{6805730D-306C-41AC-8D58-8C4561C32B9F}" destId="{FB44CC4B-A372-41CD-A5B0-14CF0D0E557E}" srcOrd="3" destOrd="0" presId="urn:microsoft.com/office/officeart/2005/8/layout/list1"/>
    <dgm:cxn modelId="{94542722-534C-4D9D-BF3C-A2915C231A35}" type="presParOf" srcId="{6805730D-306C-41AC-8D58-8C4561C32B9F}" destId="{B62B68C9-C876-4382-96DD-51CC473FB7FB}" srcOrd="4" destOrd="0" presId="urn:microsoft.com/office/officeart/2005/8/layout/list1"/>
    <dgm:cxn modelId="{93331BC0-0C25-44F2-8F36-F8A2AF71DEF6}" type="presParOf" srcId="{B62B68C9-C876-4382-96DD-51CC473FB7FB}" destId="{07ED412D-B1DF-4D8A-A221-32FBAEBD400D}" srcOrd="0" destOrd="0" presId="urn:microsoft.com/office/officeart/2005/8/layout/list1"/>
    <dgm:cxn modelId="{2C8A9277-12F3-423B-9C6A-1F55BB26B7A4}" type="presParOf" srcId="{B62B68C9-C876-4382-96DD-51CC473FB7FB}" destId="{1DD9E662-8D42-4E67-A25B-4FB700899A44}" srcOrd="1" destOrd="0" presId="urn:microsoft.com/office/officeart/2005/8/layout/list1"/>
    <dgm:cxn modelId="{BEA9E297-4304-44D3-AB2E-D3F2FB8DD2FB}" type="presParOf" srcId="{6805730D-306C-41AC-8D58-8C4561C32B9F}" destId="{DFCE6226-E86B-4AC5-8A39-96EC30C3F2DA}" srcOrd="5" destOrd="0" presId="urn:microsoft.com/office/officeart/2005/8/layout/list1"/>
    <dgm:cxn modelId="{B1826E1B-9760-4404-B5BF-5E4C55CE9EC6}" type="presParOf" srcId="{6805730D-306C-41AC-8D58-8C4561C32B9F}" destId="{E7608199-DDDB-4411-87E1-BA30DF8AD69A}" srcOrd="6" destOrd="0" presId="urn:microsoft.com/office/officeart/2005/8/layout/list1"/>
    <dgm:cxn modelId="{50D584EE-9333-478B-BA39-E6B87C005EEA}" type="presParOf" srcId="{6805730D-306C-41AC-8D58-8C4561C32B9F}" destId="{700F28D6-887C-430E-A12B-F724316E3D1D}" srcOrd="7" destOrd="0" presId="urn:microsoft.com/office/officeart/2005/8/layout/list1"/>
    <dgm:cxn modelId="{EC637241-DA05-4C56-A006-C74F03522A58}" type="presParOf" srcId="{6805730D-306C-41AC-8D58-8C4561C32B9F}" destId="{5B9D2F73-EA8A-4FD1-B44F-972F26677654}" srcOrd="8" destOrd="0" presId="urn:microsoft.com/office/officeart/2005/8/layout/list1"/>
    <dgm:cxn modelId="{9B9CF0C8-238A-448B-9D49-4EB7481BB499}" type="presParOf" srcId="{5B9D2F73-EA8A-4FD1-B44F-972F26677654}" destId="{395D3499-E68D-4522-BF5B-FD14037C4E71}" srcOrd="0" destOrd="0" presId="urn:microsoft.com/office/officeart/2005/8/layout/list1"/>
    <dgm:cxn modelId="{4A15AF1D-245C-4038-820E-67C025D68320}" type="presParOf" srcId="{5B9D2F73-EA8A-4FD1-B44F-972F26677654}" destId="{5B1A869B-3D7B-41A3-B181-2C2B9F2A51E0}" srcOrd="1" destOrd="0" presId="urn:microsoft.com/office/officeart/2005/8/layout/list1"/>
    <dgm:cxn modelId="{32ACA71D-AED3-4026-8C78-BFAC7B93E519}" type="presParOf" srcId="{6805730D-306C-41AC-8D58-8C4561C32B9F}" destId="{2DF403AB-9B46-43D4-9B96-176BE818C002}" srcOrd="9" destOrd="0" presId="urn:microsoft.com/office/officeart/2005/8/layout/list1"/>
    <dgm:cxn modelId="{A0138AEE-9D29-415D-BEA4-091B2CB34C6E}" type="presParOf" srcId="{6805730D-306C-41AC-8D58-8C4561C32B9F}" destId="{C36DE237-57AB-4650-B06F-1834FF0CA44C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B014E-787A-419C-B9E8-23BB5FBECC2F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DBB4B-1139-4EC4-AB9B-F9C2F449D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BB4B-1139-4EC4-AB9B-F9C2F449D28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Додавання й віднімання на підставі нумерації</a:t>
            </a:r>
            <a:endParaRPr lang="ru-RU" sz="3600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714488"/>
          <a:ext cx="91440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59512B-C25E-4380-BE97-C17713BD3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259512B-C25E-4380-BE97-C17713BD3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47BE39-2E8C-4BC6-91F9-AB1FDE9F1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AE47BE39-2E8C-4BC6-91F9-AB1FDE9F1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D9E662-8D42-4E67-A25B-4FB700899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DD9E662-8D42-4E67-A25B-4FB700899A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608199-DDDB-4411-87E1-BA30DF8AD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E7608199-DDDB-4411-87E1-BA30DF8AD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1A869B-3D7B-41A3-B181-2C2B9F2A5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B1A869B-3D7B-41A3-B181-2C2B9F2A5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6DE237-57AB-4650-B06F-1834FF0CA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36DE237-57AB-4650-B06F-1834FF0CA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58204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Віднімання на підставі десяткового складу числа в межах 20. </a:t>
            </a:r>
            <a:r>
              <a:rPr lang="uk-UA" sz="3600" dirty="0" smtClean="0"/>
              <a:t>Підготовка</a:t>
            </a:r>
            <a:endParaRPr lang="ru-RU" sz="3600" b="1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5"/>
            <a:ext cx="8568952" cy="152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гнутая вверх стрелка 4"/>
          <p:cNvSpPr/>
          <p:nvPr/>
        </p:nvSpPr>
        <p:spPr>
          <a:xfrm flipH="1" flipV="1">
            <a:off x="500034" y="2571744"/>
            <a:ext cx="1571636" cy="28575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57224" y="2214554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298" y="218151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2  од.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flipH="1" flipV="1">
            <a:off x="428596" y="3071810"/>
            <a:ext cx="1571636" cy="35719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5786" y="2714620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00298" y="268158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4  од.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Віднімання на підставі десяткового складу числа в межах 20</a:t>
            </a:r>
            <a:endParaRPr lang="ru-RU" sz="3600" b="1" dirty="0"/>
          </a:p>
        </p:txBody>
      </p:sp>
      <p:grpSp>
        <p:nvGrpSpPr>
          <p:cNvPr id="3" name="Группа 5"/>
          <p:cNvGrpSpPr/>
          <p:nvPr/>
        </p:nvGrpSpPr>
        <p:grpSpPr>
          <a:xfrm>
            <a:off x="1071570" y="2786058"/>
            <a:ext cx="5786478" cy="285752"/>
            <a:chOff x="571472" y="4929198"/>
            <a:chExt cx="7858180" cy="2857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71472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357290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286380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714744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43108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072198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500562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928926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643834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858016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4286280" y="350043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9222" y="3500438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071569" y="2357430"/>
            <a:ext cx="1735943" cy="285752"/>
            <a:chOff x="785786" y="4714884"/>
            <a:chExt cx="2357454" cy="285752"/>
          </a:xfrm>
        </p:grpSpPr>
        <p:grpSp>
          <p:nvGrpSpPr>
            <p:cNvPr id="5" name="Группа 46"/>
            <p:cNvGrpSpPr/>
            <p:nvPr/>
          </p:nvGrpSpPr>
          <p:grpSpPr>
            <a:xfrm>
              <a:off x="785786" y="4714884"/>
              <a:ext cx="1571636" cy="285752"/>
              <a:chOff x="714348" y="4714884"/>
              <a:chExt cx="1571636" cy="285752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714348" y="4714884"/>
                <a:ext cx="785818" cy="2857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500166" y="4714884"/>
                <a:ext cx="785818" cy="28575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2357422" y="4714884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3929122" y="4500570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-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86446" y="4500570"/>
            <a:ext cx="64294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=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85818" y="2214554"/>
            <a:ext cx="8358246" cy="10715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00594" y="1500174"/>
            <a:ext cx="64297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?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715172" y="2571744"/>
            <a:ext cx="2205054" cy="6429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643834" y="1857364"/>
            <a:ext cx="64297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?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00562" y="4500570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</a:t>
            </a:r>
            <a:r>
              <a:rPr lang="uk-UA" sz="7200" b="1" dirty="0" smtClean="0">
                <a:solidFill>
                  <a:srgbClr val="0000FF"/>
                </a:solidFill>
              </a:rPr>
              <a:t>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14612" y="4500570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57554" y="4500570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57554" y="4500570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0.00856 C 0.25469 0.00301 0.50955 -0.00231 0.6151 0.00648 C 0.72066 0.01527 0.6309 0.0525 0.63368 0.06175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1.74838E-6 L -0.06771 -0.000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4736E-6 L 0.30695 4.84736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5607E-6 L 0.35312 -0.0034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26" grpId="0" animBg="1"/>
      <p:bldP spid="27" grpId="0" animBg="1"/>
      <p:bldP spid="28" grpId="0" animBg="1"/>
      <p:bldP spid="28" grpId="1" animBg="1"/>
      <p:bldP spid="29" grpId="0"/>
      <p:bldP spid="29" grpId="1"/>
      <p:bldP spid="30" grpId="0" animBg="1"/>
      <p:bldP spid="30" grpId="1" animBg="1"/>
      <p:bldP spid="31" grpId="0"/>
      <p:bldP spid="31" grpId="1"/>
      <p:bldP spid="32" grpId="0" animBg="1"/>
      <p:bldP spid="34" grpId="0" animBg="1"/>
      <p:bldP spid="34" grpId="1" animBg="1"/>
      <p:bldP spid="34" grpId="2" animBg="1"/>
      <p:bldP spid="35" grpId="1" animBg="1"/>
      <p:bldP spid="35" grpId="2" animBg="1"/>
      <p:bldP spid="3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58204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Віднімання на підставі десяткового складу числа в межах 20</a:t>
            </a:r>
            <a:endParaRPr lang="ru-RU" sz="3600" b="1" dirty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229600" cy="265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23928" y="5085184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</a:rPr>
              <a:t>-       =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04914" y="5157192"/>
            <a:ext cx="719484" cy="584775"/>
          </a:xfrm>
          <a:prstGeom prst="rect">
            <a:avLst/>
          </a:prstGeom>
          <a:solidFill>
            <a:srgbClr val="FF99CC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</a:rPr>
              <a:t>10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492946" y="5157192"/>
            <a:ext cx="502990" cy="57943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11960" y="5157192"/>
            <a:ext cx="719484" cy="584775"/>
          </a:xfrm>
          <a:prstGeom prst="rect">
            <a:avLst/>
          </a:prstGeom>
          <a:solidFill>
            <a:srgbClr val="FF99CC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</a:rPr>
              <a:t>10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204914" y="5157192"/>
            <a:ext cx="719484" cy="584775"/>
          </a:xfrm>
          <a:prstGeom prst="rect">
            <a:avLst/>
          </a:prstGeom>
          <a:solidFill>
            <a:srgbClr val="FF99CC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</a:rPr>
              <a:t>10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492946" y="5157192"/>
            <a:ext cx="502990" cy="57943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3913E-6 L 0.19306 -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29600" cy="99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/>
              <a:t>Віднімання на підставі десяткового складу числа в межах 20</a:t>
            </a:r>
            <a:endParaRPr lang="ru-RU" sz="3600" b="1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60955"/>
            <a:ext cx="9144000" cy="112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28860" y="2143116"/>
            <a:ext cx="107157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2143116"/>
            <a:ext cx="71438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2500306"/>
            <a:ext cx="157163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2143116"/>
            <a:ext cx="85725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2143116"/>
            <a:ext cx="92869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2071678"/>
            <a:ext cx="150019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637342" y="300573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7342" y="353883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878" y="171978"/>
            <a:ext cx="8501122" cy="118532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Додавання на підставі десяткового складу числа в межах 100. Перенос способу дії на числа від 21 до 100</a:t>
            </a:r>
            <a:endParaRPr lang="ru-RU" sz="3200" b="1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229600" cy="269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3061072" y="2751311"/>
            <a:ext cx="1293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30 </a:t>
            </a:r>
            <a:r>
              <a:rPr lang="uk-UA" sz="2400" i="1" dirty="0">
                <a:latin typeface="Times New Roman" pitchFamily="18" charset="0"/>
              </a:rPr>
              <a:t>+ </a:t>
            </a:r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7</a:t>
            </a:r>
            <a:r>
              <a:rPr lang="uk-UA" sz="2400" i="1" dirty="0">
                <a:solidFill>
                  <a:srgbClr val="5F5F5F"/>
                </a:solidFill>
                <a:latin typeface="Times New Roman" pitchFamily="18" charset="0"/>
              </a:rPr>
              <a:t> =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3277691" y="2607518"/>
            <a:ext cx="1150938" cy="215900"/>
          </a:xfrm>
          <a:custGeom>
            <a:avLst/>
            <a:gdLst>
              <a:gd name="T0" fmla="*/ 0 w 2222"/>
              <a:gd name="T1" fmla="*/ 2147483647 h 205"/>
              <a:gd name="T2" fmla="*/ 2147483647 w 2222"/>
              <a:gd name="T3" fmla="*/ 2147483647 h 205"/>
              <a:gd name="T4" fmla="*/ 2147483647 w 2222"/>
              <a:gd name="T5" fmla="*/ 2147483647 h 205"/>
              <a:gd name="T6" fmla="*/ 2147483647 w 2222"/>
              <a:gd name="T7" fmla="*/ 0 h 205"/>
              <a:gd name="T8" fmla="*/ 2147483647 w 2222"/>
              <a:gd name="T9" fmla="*/ 0 h 205"/>
              <a:gd name="T10" fmla="*/ 2147483647 w 2222"/>
              <a:gd name="T11" fmla="*/ 2147483647 h 205"/>
              <a:gd name="T12" fmla="*/ 2147483647 w 2222"/>
              <a:gd name="T13" fmla="*/ 2147483647 h 205"/>
              <a:gd name="T14" fmla="*/ 2147483647 w 2222"/>
              <a:gd name="T15" fmla="*/ 2147483647 h 205"/>
              <a:gd name="T16" fmla="*/ 2147483647 w 2222"/>
              <a:gd name="T17" fmla="*/ 2147483647 h 205"/>
              <a:gd name="T18" fmla="*/ 2147483647 w 2222"/>
              <a:gd name="T19" fmla="*/ 2147483647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2"/>
              <a:gd name="T31" fmla="*/ 0 h 205"/>
              <a:gd name="T32" fmla="*/ 2222 w 2222"/>
              <a:gd name="T33" fmla="*/ 205 h 2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6" name="Freeform 14"/>
          <p:cNvSpPr>
            <a:spLocks/>
          </p:cNvSpPr>
          <p:nvPr/>
        </p:nvSpPr>
        <p:spPr bwMode="auto">
          <a:xfrm>
            <a:off x="3853954" y="2678956"/>
            <a:ext cx="790575" cy="144462"/>
          </a:xfrm>
          <a:custGeom>
            <a:avLst/>
            <a:gdLst>
              <a:gd name="T0" fmla="*/ 0 w 2222"/>
              <a:gd name="T1" fmla="*/ 2147483647 h 205"/>
              <a:gd name="T2" fmla="*/ 2147483647 w 2222"/>
              <a:gd name="T3" fmla="*/ 2147483647 h 205"/>
              <a:gd name="T4" fmla="*/ 2147483647 w 2222"/>
              <a:gd name="T5" fmla="*/ 2147483647 h 205"/>
              <a:gd name="T6" fmla="*/ 2147483647 w 2222"/>
              <a:gd name="T7" fmla="*/ 0 h 205"/>
              <a:gd name="T8" fmla="*/ 2147483647 w 2222"/>
              <a:gd name="T9" fmla="*/ 0 h 205"/>
              <a:gd name="T10" fmla="*/ 2147483647 w 2222"/>
              <a:gd name="T11" fmla="*/ 2147483647 h 205"/>
              <a:gd name="T12" fmla="*/ 2147483647 w 2222"/>
              <a:gd name="T13" fmla="*/ 2147483647 h 205"/>
              <a:gd name="T14" fmla="*/ 2147483647 w 2222"/>
              <a:gd name="T15" fmla="*/ 2147483647 h 205"/>
              <a:gd name="T16" fmla="*/ 2147483647 w 2222"/>
              <a:gd name="T17" fmla="*/ 2147483647 h 205"/>
              <a:gd name="T18" fmla="*/ 2147483647 w 2222"/>
              <a:gd name="T19" fmla="*/ 2147483647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2"/>
              <a:gd name="T31" fmla="*/ 0 h 205"/>
              <a:gd name="T32" fmla="*/ 2222 w 2222"/>
              <a:gd name="T33" fmla="*/ 205 h 2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3" name="Text Box 16"/>
          <p:cNvSpPr txBox="1">
            <a:spLocks noChangeArrowheads="1"/>
          </p:cNvSpPr>
          <p:nvPr/>
        </p:nvSpPr>
        <p:spPr bwMode="auto">
          <a:xfrm>
            <a:off x="2989064" y="3687415"/>
            <a:ext cx="1293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80 </a:t>
            </a:r>
            <a:r>
              <a:rPr lang="uk-UA" sz="2400" i="1" dirty="0">
                <a:latin typeface="Times New Roman" pitchFamily="18" charset="0"/>
              </a:rPr>
              <a:t>+ </a:t>
            </a:r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uk-UA" sz="2400" i="1" dirty="0">
                <a:solidFill>
                  <a:srgbClr val="5F5F5F"/>
                </a:solidFill>
                <a:latin typeface="Times New Roman" pitchFamily="18" charset="0"/>
              </a:rPr>
              <a:t> =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55" name="Text Box 18"/>
          <p:cNvSpPr txBox="1">
            <a:spLocks noChangeArrowheads="1"/>
          </p:cNvSpPr>
          <p:nvPr/>
        </p:nvSpPr>
        <p:spPr bwMode="auto">
          <a:xfrm>
            <a:off x="4285208" y="3687415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8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56" name="Text Box 19"/>
          <p:cNvSpPr txBox="1">
            <a:spLocks noChangeArrowheads="1"/>
          </p:cNvSpPr>
          <p:nvPr/>
        </p:nvSpPr>
        <p:spPr bwMode="auto">
          <a:xfrm>
            <a:off x="4501654" y="368701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13" name="Freeform 21"/>
          <p:cNvSpPr>
            <a:spLocks/>
          </p:cNvSpPr>
          <p:nvPr/>
        </p:nvSpPr>
        <p:spPr bwMode="auto">
          <a:xfrm>
            <a:off x="3277691" y="3615581"/>
            <a:ext cx="1223963" cy="215900"/>
          </a:xfrm>
          <a:custGeom>
            <a:avLst/>
            <a:gdLst>
              <a:gd name="T0" fmla="*/ 0 w 2222"/>
              <a:gd name="T1" fmla="*/ 2147483647 h 205"/>
              <a:gd name="T2" fmla="*/ 2147483647 w 2222"/>
              <a:gd name="T3" fmla="*/ 2147483647 h 205"/>
              <a:gd name="T4" fmla="*/ 2147483647 w 2222"/>
              <a:gd name="T5" fmla="*/ 2147483647 h 205"/>
              <a:gd name="T6" fmla="*/ 2147483647 w 2222"/>
              <a:gd name="T7" fmla="*/ 0 h 205"/>
              <a:gd name="T8" fmla="*/ 2147483647 w 2222"/>
              <a:gd name="T9" fmla="*/ 0 h 205"/>
              <a:gd name="T10" fmla="*/ 2147483647 w 2222"/>
              <a:gd name="T11" fmla="*/ 2147483647 h 205"/>
              <a:gd name="T12" fmla="*/ 2147483647 w 2222"/>
              <a:gd name="T13" fmla="*/ 2147483647 h 205"/>
              <a:gd name="T14" fmla="*/ 2147483647 w 2222"/>
              <a:gd name="T15" fmla="*/ 2147483647 h 205"/>
              <a:gd name="T16" fmla="*/ 2147483647 w 2222"/>
              <a:gd name="T17" fmla="*/ 2147483647 h 205"/>
              <a:gd name="T18" fmla="*/ 2147483647 w 2222"/>
              <a:gd name="T19" fmla="*/ 2147483647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2"/>
              <a:gd name="T31" fmla="*/ 0 h 205"/>
              <a:gd name="T32" fmla="*/ 2222 w 2222"/>
              <a:gd name="T33" fmla="*/ 205 h 2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14" name="Freeform 22"/>
          <p:cNvSpPr>
            <a:spLocks/>
          </p:cNvSpPr>
          <p:nvPr/>
        </p:nvSpPr>
        <p:spPr bwMode="auto">
          <a:xfrm>
            <a:off x="3853954" y="3615581"/>
            <a:ext cx="790575" cy="215900"/>
          </a:xfrm>
          <a:custGeom>
            <a:avLst/>
            <a:gdLst>
              <a:gd name="T0" fmla="*/ 0 w 2222"/>
              <a:gd name="T1" fmla="*/ 2147483647 h 205"/>
              <a:gd name="T2" fmla="*/ 2147483647 w 2222"/>
              <a:gd name="T3" fmla="*/ 2147483647 h 205"/>
              <a:gd name="T4" fmla="*/ 2147483647 w 2222"/>
              <a:gd name="T5" fmla="*/ 2147483647 h 205"/>
              <a:gd name="T6" fmla="*/ 2147483647 w 2222"/>
              <a:gd name="T7" fmla="*/ 0 h 205"/>
              <a:gd name="T8" fmla="*/ 2147483647 w 2222"/>
              <a:gd name="T9" fmla="*/ 0 h 205"/>
              <a:gd name="T10" fmla="*/ 2147483647 w 2222"/>
              <a:gd name="T11" fmla="*/ 2147483647 h 205"/>
              <a:gd name="T12" fmla="*/ 2147483647 w 2222"/>
              <a:gd name="T13" fmla="*/ 2147483647 h 205"/>
              <a:gd name="T14" fmla="*/ 2147483647 w 2222"/>
              <a:gd name="T15" fmla="*/ 2147483647 h 205"/>
              <a:gd name="T16" fmla="*/ 2147483647 w 2222"/>
              <a:gd name="T17" fmla="*/ 2147483647 h 205"/>
              <a:gd name="T18" fmla="*/ 2147483647 w 2222"/>
              <a:gd name="T19" fmla="*/ 2147483647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2"/>
              <a:gd name="T31" fmla="*/ 0 h 205"/>
              <a:gd name="T32" fmla="*/ 2222 w 2222"/>
              <a:gd name="T33" fmla="*/ 205 h 2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0" name="Text Box 23"/>
          <p:cNvSpPr txBox="1">
            <a:spLocks noChangeArrowheads="1"/>
          </p:cNvSpPr>
          <p:nvPr/>
        </p:nvSpPr>
        <p:spPr bwMode="auto">
          <a:xfrm>
            <a:off x="3061072" y="4767535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 dirty="0" smtClean="0">
                <a:solidFill>
                  <a:srgbClr val="0000FF"/>
                </a:solidFill>
                <a:latin typeface="Times New Roman" pitchFamily="18" charset="0"/>
              </a:rPr>
              <a:t>20</a:t>
            </a:r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uk-UA" sz="2400" i="1" dirty="0">
                <a:latin typeface="Times New Roman" pitchFamily="18" charset="0"/>
              </a:rPr>
              <a:t>+ </a:t>
            </a:r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uk-UA" sz="2400" i="1" dirty="0">
                <a:solidFill>
                  <a:srgbClr val="5F5F5F"/>
                </a:solidFill>
                <a:latin typeface="Times New Roman" pitchFamily="18" charset="0"/>
              </a:rPr>
              <a:t> =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62" name="Text Box 25"/>
          <p:cNvSpPr txBox="1">
            <a:spLocks noChangeArrowheads="1"/>
          </p:cNvSpPr>
          <p:nvPr/>
        </p:nvSpPr>
        <p:spPr bwMode="auto">
          <a:xfrm>
            <a:off x="4285208" y="4767535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2</a:t>
            </a:r>
            <a:endParaRPr lang="ru-RU" sz="2400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1763" name="Text Box 26"/>
          <p:cNvSpPr txBox="1">
            <a:spLocks noChangeArrowheads="1"/>
          </p:cNvSpPr>
          <p:nvPr/>
        </p:nvSpPr>
        <p:spPr bwMode="auto">
          <a:xfrm>
            <a:off x="4501654" y="4768106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6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20" name="Freeform 28"/>
          <p:cNvSpPr>
            <a:spLocks/>
          </p:cNvSpPr>
          <p:nvPr/>
        </p:nvSpPr>
        <p:spPr bwMode="auto">
          <a:xfrm>
            <a:off x="3349129" y="4695081"/>
            <a:ext cx="1223962" cy="215900"/>
          </a:xfrm>
          <a:custGeom>
            <a:avLst/>
            <a:gdLst>
              <a:gd name="T0" fmla="*/ 0 w 2222"/>
              <a:gd name="T1" fmla="*/ 2147483647 h 205"/>
              <a:gd name="T2" fmla="*/ 2147483647 w 2222"/>
              <a:gd name="T3" fmla="*/ 2147483647 h 205"/>
              <a:gd name="T4" fmla="*/ 2147483647 w 2222"/>
              <a:gd name="T5" fmla="*/ 2147483647 h 205"/>
              <a:gd name="T6" fmla="*/ 2147483647 w 2222"/>
              <a:gd name="T7" fmla="*/ 0 h 205"/>
              <a:gd name="T8" fmla="*/ 2147483647 w 2222"/>
              <a:gd name="T9" fmla="*/ 0 h 205"/>
              <a:gd name="T10" fmla="*/ 2147483647 w 2222"/>
              <a:gd name="T11" fmla="*/ 2147483647 h 205"/>
              <a:gd name="T12" fmla="*/ 2147483647 w 2222"/>
              <a:gd name="T13" fmla="*/ 2147483647 h 205"/>
              <a:gd name="T14" fmla="*/ 2147483647 w 2222"/>
              <a:gd name="T15" fmla="*/ 2147483647 h 205"/>
              <a:gd name="T16" fmla="*/ 2147483647 w 2222"/>
              <a:gd name="T17" fmla="*/ 2147483647 h 205"/>
              <a:gd name="T18" fmla="*/ 2147483647 w 2222"/>
              <a:gd name="T19" fmla="*/ 2147483647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2"/>
              <a:gd name="T31" fmla="*/ 0 h 205"/>
              <a:gd name="T32" fmla="*/ 2222 w 2222"/>
              <a:gd name="T33" fmla="*/ 205 h 2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3996829" y="4768106"/>
            <a:ext cx="719137" cy="142875"/>
          </a:xfrm>
          <a:custGeom>
            <a:avLst/>
            <a:gdLst>
              <a:gd name="T0" fmla="*/ 0 w 2222"/>
              <a:gd name="T1" fmla="*/ 2147483647 h 205"/>
              <a:gd name="T2" fmla="*/ 2147483647 w 2222"/>
              <a:gd name="T3" fmla="*/ 2147483647 h 205"/>
              <a:gd name="T4" fmla="*/ 2147483647 w 2222"/>
              <a:gd name="T5" fmla="*/ 2147483647 h 205"/>
              <a:gd name="T6" fmla="*/ 2147483647 w 2222"/>
              <a:gd name="T7" fmla="*/ 0 h 205"/>
              <a:gd name="T8" fmla="*/ 2147483647 w 2222"/>
              <a:gd name="T9" fmla="*/ 0 h 205"/>
              <a:gd name="T10" fmla="*/ 2147483647 w 2222"/>
              <a:gd name="T11" fmla="*/ 2147483647 h 205"/>
              <a:gd name="T12" fmla="*/ 2147483647 w 2222"/>
              <a:gd name="T13" fmla="*/ 2147483647 h 205"/>
              <a:gd name="T14" fmla="*/ 2147483647 w 2222"/>
              <a:gd name="T15" fmla="*/ 2147483647 h 205"/>
              <a:gd name="T16" fmla="*/ 2147483647 w 2222"/>
              <a:gd name="T17" fmla="*/ 2147483647 h 205"/>
              <a:gd name="T18" fmla="*/ 2147483647 w 2222"/>
              <a:gd name="T19" fmla="*/ 2147483647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2"/>
              <a:gd name="T31" fmla="*/ 0 h 205"/>
              <a:gd name="T32" fmla="*/ 2222 w 2222"/>
              <a:gd name="T33" fmla="*/ 205 h 2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85" name="Text Box 48"/>
          <p:cNvSpPr txBox="1">
            <a:spLocks noChangeArrowheads="1"/>
          </p:cNvSpPr>
          <p:nvPr/>
        </p:nvSpPr>
        <p:spPr bwMode="auto">
          <a:xfrm>
            <a:off x="2989064" y="2751311"/>
            <a:ext cx="569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>
                <a:latin typeface="Times New Roman" pitchFamily="18" charset="0"/>
              </a:rPr>
              <a:t> </a:t>
            </a:r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30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86" name="Text Box 49"/>
          <p:cNvSpPr txBox="1">
            <a:spLocks noChangeArrowheads="1"/>
          </p:cNvSpPr>
          <p:nvPr/>
        </p:nvSpPr>
        <p:spPr bwMode="auto">
          <a:xfrm>
            <a:off x="3709491" y="2751981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7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88" name="Text Box 51"/>
          <p:cNvSpPr txBox="1">
            <a:spLocks noChangeArrowheads="1"/>
          </p:cNvSpPr>
          <p:nvPr/>
        </p:nvSpPr>
        <p:spPr bwMode="auto">
          <a:xfrm>
            <a:off x="2989064" y="3687415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80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89" name="Text Box 52"/>
          <p:cNvSpPr txBox="1">
            <a:spLocks noChangeArrowheads="1"/>
          </p:cNvSpPr>
          <p:nvPr/>
        </p:nvSpPr>
        <p:spPr bwMode="auto">
          <a:xfrm>
            <a:off x="3637136" y="3687415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91" name="Text Box 54"/>
          <p:cNvSpPr txBox="1">
            <a:spLocks noChangeArrowheads="1"/>
          </p:cNvSpPr>
          <p:nvPr/>
        </p:nvSpPr>
        <p:spPr bwMode="auto">
          <a:xfrm>
            <a:off x="3059832" y="4767535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20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92" name="Text Box 55"/>
          <p:cNvSpPr txBox="1">
            <a:spLocks noChangeArrowheads="1"/>
          </p:cNvSpPr>
          <p:nvPr/>
        </p:nvSpPr>
        <p:spPr bwMode="auto">
          <a:xfrm>
            <a:off x="3709144" y="4767535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6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803" name="Text Box 53"/>
          <p:cNvSpPr txBox="1">
            <a:spLocks noChangeArrowheads="1"/>
          </p:cNvSpPr>
          <p:nvPr/>
        </p:nvSpPr>
        <p:spPr bwMode="auto">
          <a:xfrm>
            <a:off x="4285208" y="2751311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3</a:t>
            </a:r>
            <a:endParaRPr lang="ru-RU" sz="2400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1804" name="Text Box 61"/>
          <p:cNvSpPr txBox="1">
            <a:spLocks noChangeArrowheads="1"/>
          </p:cNvSpPr>
          <p:nvPr/>
        </p:nvSpPr>
        <p:spPr bwMode="auto">
          <a:xfrm>
            <a:off x="4501232" y="2751311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7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779912" y="1196752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</a:rPr>
              <a:t>+</a:t>
            </a:r>
            <a:r>
              <a:rPr lang="uk-UA" sz="3600" b="1" dirty="0">
                <a:latin typeface="Times New Roman" pitchFamily="18" charset="0"/>
              </a:rPr>
              <a:t>     </a:t>
            </a:r>
            <a:r>
              <a:rPr lang="uk-UA" sz="3600" b="1" dirty="0" smtClean="0">
                <a:latin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915816" y="1193378"/>
            <a:ext cx="935508" cy="584775"/>
          </a:xfrm>
          <a:prstGeom prst="rect">
            <a:avLst/>
          </a:prstGeom>
          <a:solidFill>
            <a:srgbClr val="FF99CC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</a:rPr>
              <a:t>30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4211960" y="1196752"/>
            <a:ext cx="502990" cy="57943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915816" y="1196752"/>
            <a:ext cx="935508" cy="584775"/>
          </a:xfrm>
          <a:prstGeom prst="rect">
            <a:avLst/>
          </a:prstGeom>
          <a:solidFill>
            <a:srgbClr val="FF99CC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</a:rPr>
              <a:t>30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4211960" y="1196752"/>
            <a:ext cx="502990" cy="57943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6503E-6 L 0.21666 -0.000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81503E-6 L 0.10642 -0.000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7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0" dur="250" autoRev="1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"/>
                            </p:stCondLst>
                            <p:childTnLst>
                              <p:par>
                                <p:cTn id="9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500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500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500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50"/>
                            </p:stCondLst>
                            <p:childTnLst>
                              <p:par>
                                <p:cTn id="104" presetID="27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5" dur="250" autoRev="1" fill="hold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hold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50" autoRev="1" fill="hold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hold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25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250"/>
                            </p:stCondLst>
                            <p:childTnLst>
                              <p:par>
                                <p:cTn id="120" presetID="27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1" dur="250" autoRev="1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75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25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5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5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5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500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500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500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50"/>
                            </p:stCondLst>
                            <p:childTnLst>
                              <p:par>
                                <p:cTn id="1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500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500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500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6" dur="250" autoRev="1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5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750"/>
                            </p:stCondLst>
                            <p:childTnLst>
                              <p:par>
                                <p:cTn id="1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250"/>
                            </p:stCondLst>
                            <p:childTnLst>
                              <p:par>
                                <p:cTn id="17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2" dur="250" autoRev="1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3" dur="250" autoRev="1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4" dur="250" autoRev="1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50" autoRev="1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250"/>
                            </p:stCondLst>
                            <p:childTnLst>
                              <p:par>
                                <p:cTn id="1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2" grpId="0"/>
      <p:bldP spid="31763" grpId="0"/>
      <p:bldP spid="33820" grpId="0" animBg="1"/>
      <p:bldP spid="33821" grpId="0" animBg="1"/>
      <p:bldP spid="31791" grpId="0"/>
      <p:bldP spid="31792" grpId="0"/>
      <p:bldP spid="31792" grpId="1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1188"/>
            <a:ext cx="9144000" cy="267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7166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Віднімання на підставі десяткового складу числа в межах 100. Перенос способу дії на числа від 21 до 100</a:t>
            </a:r>
            <a:endParaRPr lang="ru-RU" sz="3200" b="1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229600" cy="284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763688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Віднімання на підставі десяткового складу числа в межах 100</a:t>
            </a:r>
            <a:endParaRPr lang="ru-RU" sz="3600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3928" y="2060848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</a:rPr>
              <a:t>-      =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03848" y="2132856"/>
            <a:ext cx="719484" cy="584775"/>
          </a:xfrm>
          <a:prstGeom prst="rect">
            <a:avLst/>
          </a:prstGeom>
          <a:solidFill>
            <a:srgbClr val="FF99CC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</a:rPr>
              <a:t>50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283968" y="2132856"/>
            <a:ext cx="502990" cy="57943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03848" y="2132856"/>
            <a:ext cx="719484" cy="584775"/>
          </a:xfrm>
          <a:prstGeom prst="rect">
            <a:avLst/>
          </a:prstGeom>
          <a:solidFill>
            <a:srgbClr val="FF99CC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</a:rPr>
              <a:t>50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5536" y="404664"/>
            <a:ext cx="8229600" cy="85010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Віднімання на підставі десяткового складу числа в межах 100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491880" y="2132856"/>
            <a:ext cx="502990" cy="57943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357554" y="3571876"/>
            <a:ext cx="1521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i="1" dirty="0" smtClean="0">
                <a:solidFill>
                  <a:srgbClr val="0000CC"/>
                </a:solidFill>
                <a:latin typeface="Times New Roman" pitchFamily="18" charset="0"/>
              </a:rPr>
              <a:t>7</a:t>
            </a:r>
            <a:r>
              <a:rPr lang="uk-UA" sz="3200" i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uk-UA" sz="3200" i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uk-UA" sz="3200" i="1" dirty="0" smtClean="0">
                <a:latin typeface="Times New Roman" pitchFamily="18" charset="0"/>
              </a:rPr>
              <a:t>- </a:t>
            </a:r>
            <a:r>
              <a:rPr lang="uk-UA" sz="3200" i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uk-UA" sz="3200" i="1" dirty="0" smtClean="0">
                <a:solidFill>
                  <a:srgbClr val="5F5F5F"/>
                </a:solidFill>
                <a:latin typeface="Times New Roman" pitchFamily="18" charset="0"/>
              </a:rPr>
              <a:t>=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 flipV="1">
            <a:off x="3786183" y="4000504"/>
            <a:ext cx="642941" cy="142876"/>
          </a:xfrm>
          <a:custGeom>
            <a:avLst/>
            <a:gdLst>
              <a:gd name="T0" fmla="*/ 0 w 2222"/>
              <a:gd name="T1" fmla="*/ 2147483647 h 205"/>
              <a:gd name="T2" fmla="*/ 2147483647 w 2222"/>
              <a:gd name="T3" fmla="*/ 2147483647 h 205"/>
              <a:gd name="T4" fmla="*/ 2147483647 w 2222"/>
              <a:gd name="T5" fmla="*/ 2147483647 h 205"/>
              <a:gd name="T6" fmla="*/ 2147483647 w 2222"/>
              <a:gd name="T7" fmla="*/ 0 h 205"/>
              <a:gd name="T8" fmla="*/ 2147483647 w 2222"/>
              <a:gd name="T9" fmla="*/ 0 h 205"/>
              <a:gd name="T10" fmla="*/ 2147483647 w 2222"/>
              <a:gd name="T11" fmla="*/ 2147483647 h 205"/>
              <a:gd name="T12" fmla="*/ 2147483647 w 2222"/>
              <a:gd name="T13" fmla="*/ 2147483647 h 205"/>
              <a:gd name="T14" fmla="*/ 2147483647 w 2222"/>
              <a:gd name="T15" fmla="*/ 2147483647 h 205"/>
              <a:gd name="T16" fmla="*/ 2147483647 w 2222"/>
              <a:gd name="T17" fmla="*/ 2147483647 h 205"/>
              <a:gd name="T18" fmla="*/ 2147483647 w 2222"/>
              <a:gd name="T19" fmla="*/ 2147483647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2"/>
              <a:gd name="T31" fmla="*/ 0 h 205"/>
              <a:gd name="T32" fmla="*/ 2222 w 2222"/>
              <a:gd name="T33" fmla="*/ 205 h 2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3200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286116" y="4530421"/>
            <a:ext cx="1624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i="1" dirty="0" smtClean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uk-UA" sz="3200" i="1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uk-UA" sz="3200" i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uk-UA" sz="3200" i="1" dirty="0" smtClean="0">
                <a:latin typeface="Times New Roman" pitchFamily="18" charset="0"/>
              </a:rPr>
              <a:t>- </a:t>
            </a:r>
            <a:r>
              <a:rPr lang="uk-UA" sz="3200" i="1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uk-UA" sz="3200" i="1" dirty="0" smtClean="0">
                <a:solidFill>
                  <a:srgbClr val="5F5F5F"/>
                </a:solidFill>
                <a:latin typeface="Times New Roman" pitchFamily="18" charset="0"/>
              </a:rPr>
              <a:t> </a:t>
            </a:r>
            <a:r>
              <a:rPr lang="uk-UA" sz="3200" i="1" dirty="0">
                <a:solidFill>
                  <a:srgbClr val="5F5F5F"/>
                </a:solidFill>
                <a:latin typeface="Times New Roman" pitchFamily="18" charset="0"/>
              </a:rPr>
              <a:t>=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682216" y="4530421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i="1" dirty="0" smtClean="0">
                <a:solidFill>
                  <a:srgbClr val="0000CC"/>
                </a:solidFill>
                <a:latin typeface="Times New Roman" pitchFamily="18" charset="0"/>
              </a:rPr>
              <a:t>2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896530" y="4530024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  <a:latin typeface="Times New Roman" pitchFamily="18" charset="0"/>
              </a:rPr>
              <a:t>0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 flipV="1">
            <a:off x="3714744" y="5000636"/>
            <a:ext cx="642942" cy="142876"/>
          </a:xfrm>
          <a:custGeom>
            <a:avLst/>
            <a:gdLst>
              <a:gd name="T0" fmla="*/ 0 w 2222"/>
              <a:gd name="T1" fmla="*/ 2147483647 h 205"/>
              <a:gd name="T2" fmla="*/ 2147483647 w 2222"/>
              <a:gd name="T3" fmla="*/ 2147483647 h 205"/>
              <a:gd name="T4" fmla="*/ 2147483647 w 2222"/>
              <a:gd name="T5" fmla="*/ 2147483647 h 205"/>
              <a:gd name="T6" fmla="*/ 2147483647 w 2222"/>
              <a:gd name="T7" fmla="*/ 0 h 205"/>
              <a:gd name="T8" fmla="*/ 2147483647 w 2222"/>
              <a:gd name="T9" fmla="*/ 0 h 205"/>
              <a:gd name="T10" fmla="*/ 2147483647 w 2222"/>
              <a:gd name="T11" fmla="*/ 2147483647 h 205"/>
              <a:gd name="T12" fmla="*/ 2147483647 w 2222"/>
              <a:gd name="T13" fmla="*/ 2147483647 h 205"/>
              <a:gd name="T14" fmla="*/ 2147483647 w 2222"/>
              <a:gd name="T15" fmla="*/ 2147483647 h 205"/>
              <a:gd name="T16" fmla="*/ 2147483647 w 2222"/>
              <a:gd name="T17" fmla="*/ 2147483647 h 205"/>
              <a:gd name="T18" fmla="*/ 2147483647 w 2222"/>
              <a:gd name="T19" fmla="*/ 2147483647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2"/>
              <a:gd name="T31" fmla="*/ 0 h 205"/>
              <a:gd name="T32" fmla="*/ 2222 w 2222"/>
              <a:gd name="T33" fmla="*/ 205 h 2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3200"/>
          </a:p>
        </p:txBody>
      </p:sp>
      <p:sp>
        <p:nvSpPr>
          <p:cNvPr id="33" name="Text Box 53"/>
          <p:cNvSpPr txBox="1">
            <a:spLocks noChangeArrowheads="1"/>
          </p:cNvSpPr>
          <p:nvPr/>
        </p:nvSpPr>
        <p:spPr bwMode="auto">
          <a:xfrm>
            <a:off x="4682216" y="3594317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i="1" dirty="0" smtClean="0">
                <a:solidFill>
                  <a:srgbClr val="0000CC"/>
                </a:solidFill>
                <a:latin typeface="Times New Roman" pitchFamily="18" charset="0"/>
              </a:rPr>
              <a:t>7</a:t>
            </a:r>
            <a:endParaRPr lang="ru-RU" sz="3200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4" name="Text Box 61"/>
          <p:cNvSpPr txBox="1">
            <a:spLocks noChangeArrowheads="1"/>
          </p:cNvSpPr>
          <p:nvPr/>
        </p:nvSpPr>
        <p:spPr bwMode="auto">
          <a:xfrm>
            <a:off x="4896530" y="3594317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  <a:latin typeface="Times New Roman" pitchFamily="18" charset="0"/>
              </a:rPr>
              <a:t>0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9769E-6 L 0.22066 -0.000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Віднімання на підставі десяткового складу числа в межах 100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229600" cy="220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98730"/>
            <a:ext cx="9144000" cy="118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1"/>
            <a:ext cx="8820472" cy="129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/>
              <a:t>Додавання на підставі десяткового складу числа. Підготовка</a:t>
            </a:r>
            <a:endParaRPr lang="ru-RU" sz="3600" b="1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8892480" cy="126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2"/>
          <p:cNvSpPr>
            <a:spLocks noChangeShapeType="1"/>
          </p:cNvSpPr>
          <p:nvPr/>
        </p:nvSpPr>
        <p:spPr bwMode="auto">
          <a:xfrm>
            <a:off x="1571604" y="2714050"/>
            <a:ext cx="2159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1787628" y="2714050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78"/>
          <p:cNvSpPr>
            <a:spLocks noChangeShapeType="1"/>
          </p:cNvSpPr>
          <p:nvPr/>
        </p:nvSpPr>
        <p:spPr bwMode="auto">
          <a:xfrm>
            <a:off x="1787628" y="2786058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62"/>
          <p:cNvSpPr>
            <a:spLocks noChangeShapeType="1"/>
          </p:cNvSpPr>
          <p:nvPr/>
        </p:nvSpPr>
        <p:spPr bwMode="auto">
          <a:xfrm>
            <a:off x="2357422" y="2714620"/>
            <a:ext cx="2159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76"/>
          <p:cNvSpPr>
            <a:spLocks noChangeShapeType="1"/>
          </p:cNvSpPr>
          <p:nvPr/>
        </p:nvSpPr>
        <p:spPr bwMode="auto">
          <a:xfrm>
            <a:off x="2573446" y="2714620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78"/>
          <p:cNvSpPr>
            <a:spLocks noChangeShapeType="1"/>
          </p:cNvSpPr>
          <p:nvPr/>
        </p:nvSpPr>
        <p:spPr bwMode="auto">
          <a:xfrm>
            <a:off x="2573446" y="2786628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Віднімання на підставі десяткового складу числа в межах 100</a:t>
            </a:r>
            <a:endParaRPr lang="ru-RU" sz="3600" b="1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8229600" cy="241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58" y="1772816"/>
            <a:ext cx="9024142" cy="368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Додавання і віднімання числа 1. Підготовка</a:t>
            </a:r>
            <a:endParaRPr lang="ru-RU" sz="3600" dirty="0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604431" y="3285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</a:rPr>
              <a:t>79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-5537483">
            <a:off x="2072743" y="2816870"/>
            <a:ext cx="287337" cy="649288"/>
          </a:xfrm>
          <a:prstGeom prst="curvedLeftArrow">
            <a:avLst>
              <a:gd name="adj1" fmla="val 45193"/>
              <a:gd name="adj2" fmla="val 90387"/>
              <a:gd name="adj3" fmla="val 35134"/>
            </a:avLst>
          </a:prstGeom>
          <a:solidFill>
            <a:srgbClr val="F616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964322" y="2564904"/>
            <a:ext cx="678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+ 1</a:t>
            </a:r>
            <a:endParaRPr lang="ru-RU" sz="2400" b="1" dirty="0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 rot="5400000">
            <a:off x="1459174" y="2854177"/>
            <a:ext cx="288925" cy="576262"/>
          </a:xfrm>
          <a:prstGeom prst="curvedRightArrow">
            <a:avLst>
              <a:gd name="adj1" fmla="val 39890"/>
              <a:gd name="adj2" fmla="val 7978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244242" y="2564904"/>
            <a:ext cx="574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- 1</a:t>
            </a:r>
            <a:endParaRPr lang="ru-RU" sz="2400" b="1" dirty="0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180693" y="3285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</a:rPr>
              <a:t>80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028168" y="3285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</a:rPr>
              <a:t>78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217675" y="3285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</a:rPr>
              <a:t>60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 rot="-5537483">
            <a:off x="4685987" y="2816870"/>
            <a:ext cx="287337" cy="649288"/>
          </a:xfrm>
          <a:prstGeom prst="curvedLeftArrow">
            <a:avLst>
              <a:gd name="adj1" fmla="val 45193"/>
              <a:gd name="adj2" fmla="val 90387"/>
              <a:gd name="adj3" fmla="val 35134"/>
            </a:avLst>
          </a:prstGeom>
          <a:solidFill>
            <a:srgbClr val="F616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577566" y="2564904"/>
            <a:ext cx="851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+ 1</a:t>
            </a:r>
            <a:endParaRPr lang="ru-RU" sz="2400" b="1" dirty="0"/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 rot="5400000">
            <a:off x="4072418" y="2854177"/>
            <a:ext cx="288925" cy="576262"/>
          </a:xfrm>
          <a:prstGeom prst="curvedRightArrow">
            <a:avLst>
              <a:gd name="adj1" fmla="val 39890"/>
              <a:gd name="adj2" fmla="val 7978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857486" y="2564904"/>
            <a:ext cx="574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- 1</a:t>
            </a:r>
            <a:endParaRPr lang="ru-RU" sz="2400" b="1" dirty="0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793937" y="3285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</a:rPr>
              <a:t>61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3641412" y="3285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</a:rPr>
              <a:t>59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32319" y="3285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</a:rPr>
              <a:t>41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 rot="-5537483">
            <a:off x="7400631" y="2816870"/>
            <a:ext cx="287337" cy="649288"/>
          </a:xfrm>
          <a:prstGeom prst="curvedLeftArrow">
            <a:avLst>
              <a:gd name="adj1" fmla="val 45193"/>
              <a:gd name="adj2" fmla="val 90387"/>
              <a:gd name="adj3" fmla="val 35134"/>
            </a:avLst>
          </a:prstGeom>
          <a:solidFill>
            <a:srgbClr val="F616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7292210" y="2564904"/>
            <a:ext cx="851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+ 1</a:t>
            </a:r>
            <a:endParaRPr lang="ru-RU" sz="2400" b="1" dirty="0"/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 rot="5400000">
            <a:off x="6787062" y="2854177"/>
            <a:ext cx="288925" cy="576262"/>
          </a:xfrm>
          <a:prstGeom prst="curvedRightArrow">
            <a:avLst>
              <a:gd name="adj1" fmla="val 39890"/>
              <a:gd name="adj2" fmla="val 7978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6572130" y="2564904"/>
            <a:ext cx="574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- 1</a:t>
            </a:r>
            <a:endParaRPr lang="ru-RU" sz="2400" b="1" dirty="0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7508581" y="3285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</a:rPr>
              <a:t>42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6356056" y="3285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</a:rPr>
              <a:t>40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8964488" cy="253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9001560" cy="131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/>
      <p:bldP spid="21" grpId="0"/>
      <p:bldP spid="23" grpId="0" animBg="1"/>
      <p:bldP spid="25" grpId="0" animBg="1"/>
      <p:bldP spid="27" grpId="0"/>
      <p:bldP spid="28" grpId="0"/>
      <p:bldP spid="30" grpId="0" animBg="1"/>
      <p:bldP spid="32" grpId="0" animBg="1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989138"/>
            <a:ext cx="94361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2430463"/>
            <a:ext cx="3714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3208338"/>
            <a:ext cx="3714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0" y="3201988"/>
            <a:ext cx="3714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12976"/>
            <a:ext cx="73151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72008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3714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325" y="3208338"/>
            <a:ext cx="3714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325" y="2435225"/>
            <a:ext cx="3714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1871663" y="2349500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i="1" dirty="0" smtClean="0">
                <a:latin typeface="Times New Roman" pitchFamily="18" charset="0"/>
                <a:cs typeface="Times New Roman" pitchFamily="18" charset="0"/>
              </a:rPr>
              <a:t>6      </a:t>
            </a: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=  .</a:t>
            </a:r>
          </a:p>
        </p:txBody>
      </p:sp>
      <p:sp>
        <p:nvSpPr>
          <p:cNvPr id="13324" name="TextBox 11"/>
          <p:cNvSpPr txBox="1">
            <a:spLocks noChangeArrowheads="1"/>
          </p:cNvSpPr>
          <p:nvPr/>
        </p:nvSpPr>
        <p:spPr bwMode="auto">
          <a:xfrm>
            <a:off x="1887538" y="3105150"/>
            <a:ext cx="1979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i="1">
                <a:latin typeface="Times New Roman" pitchFamily="18" charset="0"/>
                <a:cs typeface="Times New Roman" pitchFamily="18" charset="0"/>
              </a:rPr>
              <a:t>4      =  .</a:t>
            </a:r>
          </a:p>
        </p:txBody>
      </p:sp>
      <p:sp>
        <p:nvSpPr>
          <p:cNvPr id="13325" name="TextBox 12"/>
          <p:cNvSpPr txBox="1">
            <a:spLocks noChangeArrowheads="1"/>
          </p:cNvSpPr>
          <p:nvPr/>
        </p:nvSpPr>
        <p:spPr bwMode="auto">
          <a:xfrm>
            <a:off x="831850" y="2409825"/>
            <a:ext cx="3127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dirty="0" smtClean="0"/>
              <a:t>6</a:t>
            </a:r>
            <a:endParaRPr lang="ru-RU" altLang="ru-RU" sz="3200" dirty="0"/>
          </a:p>
        </p:txBody>
      </p:sp>
      <p:sp>
        <p:nvSpPr>
          <p:cNvPr id="13326" name="TextBox 13"/>
          <p:cNvSpPr txBox="1">
            <a:spLocks noChangeArrowheads="1"/>
          </p:cNvSpPr>
          <p:nvPr/>
        </p:nvSpPr>
        <p:spPr bwMode="auto">
          <a:xfrm>
            <a:off x="831850" y="3135313"/>
            <a:ext cx="312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dirty="0"/>
              <a:t>4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49475" y="2349500"/>
            <a:ext cx="855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+ 1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76600" y="2349500"/>
            <a:ext cx="395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i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87450" y="2328863"/>
            <a:ext cx="43222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1016000" y="2178050"/>
            <a:ext cx="466725" cy="23177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312988" y="3095625"/>
            <a:ext cx="738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i="1">
                <a:latin typeface="Times New Roman" pitchFamily="18" charset="0"/>
                <a:cs typeface="Times New Roman" pitchFamily="18" charset="0"/>
              </a:rPr>
              <a:t>- 1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60725" y="3095625"/>
            <a:ext cx="39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Выгнутая вверх стрелка 21"/>
          <p:cNvSpPr/>
          <p:nvPr/>
        </p:nvSpPr>
        <p:spPr>
          <a:xfrm flipH="1">
            <a:off x="601663" y="2903538"/>
            <a:ext cx="460375" cy="23177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8000" y="3113088"/>
            <a:ext cx="371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335" name="TextBox 23"/>
          <p:cNvSpPr txBox="1">
            <a:spLocks noChangeArrowheads="1"/>
          </p:cNvSpPr>
          <p:nvPr/>
        </p:nvSpPr>
        <p:spPr bwMode="auto">
          <a:xfrm>
            <a:off x="6588224" y="2348880"/>
            <a:ext cx="215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i="1" dirty="0" smtClean="0">
                <a:latin typeface="Times New Roman" pitchFamily="18" charset="0"/>
                <a:cs typeface="Times New Roman" pitchFamily="18" charset="0"/>
              </a:rPr>
              <a:t>16       = </a:t>
            </a: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36" name="TextBox 24"/>
          <p:cNvSpPr txBox="1">
            <a:spLocks noChangeArrowheads="1"/>
          </p:cNvSpPr>
          <p:nvPr/>
        </p:nvSpPr>
        <p:spPr bwMode="auto">
          <a:xfrm>
            <a:off x="5004048" y="2390775"/>
            <a:ext cx="648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ru-RU" sz="3200" dirty="0" smtClean="0"/>
              <a:t>16</a:t>
            </a:r>
            <a:endParaRPr lang="ru-RU" altLang="ru-RU" sz="3200" dirty="0"/>
          </a:p>
        </p:txBody>
      </p:sp>
      <p:sp>
        <p:nvSpPr>
          <p:cNvPr id="13337" name="TextBox 25"/>
          <p:cNvSpPr txBox="1">
            <a:spLocks noChangeArrowheads="1"/>
          </p:cNvSpPr>
          <p:nvPr/>
        </p:nvSpPr>
        <p:spPr bwMode="auto">
          <a:xfrm>
            <a:off x="4932041" y="3135313"/>
            <a:ext cx="7131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ru-RU" sz="3200" dirty="0" smtClean="0"/>
              <a:t>14</a:t>
            </a:r>
            <a:endParaRPr lang="ru-RU" altLang="ru-RU" sz="3200" dirty="0"/>
          </a:p>
        </p:txBody>
      </p:sp>
      <p:sp>
        <p:nvSpPr>
          <p:cNvPr id="13338" name="TextBox 26"/>
          <p:cNvSpPr txBox="1">
            <a:spLocks noChangeArrowheads="1"/>
          </p:cNvSpPr>
          <p:nvPr/>
        </p:nvSpPr>
        <p:spPr bwMode="auto">
          <a:xfrm>
            <a:off x="6084168" y="3068960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3600" i="1" dirty="0" smtClean="0">
                <a:latin typeface="Times New Roman" pitchFamily="18" charset="0"/>
                <a:cs typeface="Times New Roman" pitchFamily="18" charset="0"/>
              </a:rPr>
              <a:t>14      </a:t>
            </a: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= .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92280" y="2348880"/>
            <a:ext cx="855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+ 1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244408" y="2348880"/>
            <a:ext cx="89959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ru-RU" sz="3600" i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686550" y="3095625"/>
            <a:ext cx="73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i="1">
                <a:latin typeface="Times New Roman" pitchFamily="18" charset="0"/>
                <a:cs typeface="Times New Roman" pitchFamily="18" charset="0"/>
              </a:rPr>
              <a:t>- 1</a:t>
            </a:r>
          </a:p>
        </p:txBody>
      </p:sp>
      <p:sp>
        <p:nvSpPr>
          <p:cNvPr id="31" name="Выгнутая вверх стрелка 30"/>
          <p:cNvSpPr/>
          <p:nvPr/>
        </p:nvSpPr>
        <p:spPr>
          <a:xfrm>
            <a:off x="5383213" y="2165350"/>
            <a:ext cx="466725" cy="23177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575300" y="2346325"/>
            <a:ext cx="724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alt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607300" y="3108325"/>
            <a:ext cx="997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ru-RU" sz="3600" i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flipH="1">
            <a:off x="4786314" y="2927350"/>
            <a:ext cx="458787" cy="23177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211960" y="3140968"/>
            <a:ext cx="72008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alt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Додавання і віднімання числа 1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9" grpId="0" animBg="1"/>
      <p:bldP spid="20" grpId="0"/>
      <p:bldP spid="20" grpId="1"/>
      <p:bldP spid="21" grpId="0"/>
      <p:bldP spid="22" grpId="0" animBg="1"/>
      <p:bldP spid="23" grpId="0"/>
      <p:bldP spid="28" grpId="0"/>
      <p:bldP spid="28" grpId="1"/>
      <p:bldP spid="29" grpId="0"/>
      <p:bldP spid="30" grpId="0"/>
      <p:bldP spid="30" grpId="1"/>
      <p:bldP spid="31" grpId="0" animBg="1"/>
      <p:bldP spid="32" grpId="0"/>
      <p:bldP spid="33" grpId="0"/>
      <p:bldP spid="34" grpId="0" animBg="1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07976" y="413048"/>
            <a:ext cx="7772400" cy="914400"/>
          </a:xfrm>
          <a:prstGeom prst="rect">
            <a:avLst/>
          </a:prstGeom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Додавання і віднімання числа 1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194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92253"/>
            <a:ext cx="9144000" cy="25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00174"/>
            <a:ext cx="8134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7146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Сума розрядних доданків</a:t>
            </a:r>
            <a:endParaRPr lang="ru-RU" sz="3600" b="1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29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0"/>
          <p:cNvSpPr/>
          <p:nvPr/>
        </p:nvSpPr>
        <p:spPr>
          <a:xfrm>
            <a:off x="593725" y="2060575"/>
            <a:ext cx="1065213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 smtClean="0">
                <a:solidFill>
                  <a:srgbClr val="0066CC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5400" b="1" dirty="0" smtClean="0">
                <a:solidFill>
                  <a:srgbClr val="333333"/>
                </a:solidFill>
                <a:latin typeface="Times New Roman" pitchFamily="18" charset="0"/>
                <a:cs typeface="Arial" charset="0"/>
              </a:rPr>
              <a:t>9</a:t>
            </a:r>
            <a:endParaRPr lang="ru-RU" sz="5400" b="1" dirty="0">
              <a:solidFill>
                <a:srgbClr val="333333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Прямоугольник 19"/>
          <p:cNvSpPr/>
          <p:nvPr/>
        </p:nvSpPr>
        <p:spPr>
          <a:xfrm>
            <a:off x="615950" y="2060848"/>
            <a:ext cx="100012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0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Прямоугольник 20"/>
          <p:cNvSpPr/>
          <p:nvPr/>
        </p:nvSpPr>
        <p:spPr>
          <a:xfrm>
            <a:off x="1116013" y="2060575"/>
            <a:ext cx="571500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434A5A"/>
                </a:solidFill>
                <a:latin typeface="Times New Roman" pitchFamily="18" charset="0"/>
                <a:cs typeface="Arial" charset="0"/>
              </a:rPr>
              <a:t>9</a:t>
            </a:r>
            <a:endParaRPr lang="ru-RU" sz="5400" b="1" dirty="0">
              <a:solidFill>
                <a:srgbClr val="434A5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1830388" y="2060575"/>
            <a:ext cx="57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=</a:t>
            </a:r>
            <a:r>
              <a:rPr lang="uk-UA" sz="3600" b="1">
                <a:latin typeface="Times New Roman" pitchFamily="18" charset="0"/>
              </a:rPr>
              <a:t> </a:t>
            </a:r>
            <a:endParaRPr lang="ru-RU" sz="3600" b="1">
              <a:latin typeface="Times New Roman" pitchFamily="18" charset="0"/>
            </a:endParaRP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3186113" y="2060575"/>
            <a:ext cx="57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+</a:t>
            </a:r>
            <a:r>
              <a:rPr lang="uk-UA" sz="3600" b="1">
                <a:latin typeface="Times New Roman" pitchFamily="18" charset="0"/>
              </a:rPr>
              <a:t> </a:t>
            </a:r>
            <a:endParaRPr lang="ru-RU" sz="3600" b="1">
              <a:latin typeface="Times New Roman" pitchFamily="18" charset="0"/>
            </a:endParaRPr>
          </a:p>
        </p:txBody>
      </p:sp>
      <p:sp>
        <p:nvSpPr>
          <p:cNvPr id="25" name="Прямоугольник 10"/>
          <p:cNvSpPr/>
          <p:nvPr/>
        </p:nvSpPr>
        <p:spPr>
          <a:xfrm>
            <a:off x="539552" y="3074665"/>
            <a:ext cx="1065213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0066CC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5400" b="1">
                <a:solidFill>
                  <a:srgbClr val="333333"/>
                </a:solidFill>
                <a:latin typeface="Times New Roman" pitchFamily="18" charset="0"/>
                <a:cs typeface="Arial" charset="0"/>
              </a:rPr>
              <a:t>9</a:t>
            </a:r>
            <a:endParaRPr lang="ru-RU" sz="5400" b="1">
              <a:solidFill>
                <a:srgbClr val="333333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" name="Прямоугольник 19"/>
          <p:cNvSpPr/>
          <p:nvPr/>
        </p:nvSpPr>
        <p:spPr>
          <a:xfrm>
            <a:off x="561777" y="3074665"/>
            <a:ext cx="100012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20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" name="Прямоугольник 20"/>
          <p:cNvSpPr/>
          <p:nvPr/>
        </p:nvSpPr>
        <p:spPr>
          <a:xfrm>
            <a:off x="1061840" y="3074665"/>
            <a:ext cx="571500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434A5A"/>
                </a:solidFill>
                <a:latin typeface="Times New Roman" pitchFamily="18" charset="0"/>
                <a:cs typeface="Arial" charset="0"/>
              </a:rPr>
              <a:t>9</a:t>
            </a:r>
            <a:endParaRPr lang="ru-RU" sz="5400" b="1" dirty="0">
              <a:solidFill>
                <a:srgbClr val="434A5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1776215" y="3074665"/>
            <a:ext cx="57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=</a:t>
            </a:r>
            <a:r>
              <a:rPr lang="uk-UA" sz="3600" b="1">
                <a:latin typeface="Times New Roman" pitchFamily="18" charset="0"/>
              </a:rPr>
              <a:t> </a:t>
            </a:r>
            <a:endParaRPr lang="ru-RU" sz="3600" b="1">
              <a:latin typeface="Times New Roman" pitchFamily="18" charset="0"/>
            </a:endParaRPr>
          </a:p>
        </p:txBody>
      </p:sp>
      <p:sp>
        <p:nvSpPr>
          <p:cNvPr id="29" name="TextBox 21"/>
          <p:cNvSpPr txBox="1">
            <a:spLocks noChangeArrowheads="1"/>
          </p:cNvSpPr>
          <p:nvPr/>
        </p:nvSpPr>
        <p:spPr bwMode="auto">
          <a:xfrm>
            <a:off x="3131940" y="3074665"/>
            <a:ext cx="57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+</a:t>
            </a:r>
            <a:r>
              <a:rPr lang="uk-UA" sz="3600" b="1">
                <a:latin typeface="Times New Roman" pitchFamily="18" charset="0"/>
              </a:rPr>
              <a:t> </a:t>
            </a:r>
            <a:endParaRPr lang="ru-RU" sz="3600" b="1">
              <a:latin typeface="Times New Roman" pitchFamily="18" charset="0"/>
            </a:endParaRPr>
          </a:p>
        </p:txBody>
      </p:sp>
      <p:sp>
        <p:nvSpPr>
          <p:cNvPr id="30" name="Прямоугольник 10"/>
          <p:cNvSpPr/>
          <p:nvPr/>
        </p:nvSpPr>
        <p:spPr>
          <a:xfrm>
            <a:off x="539552" y="4082777"/>
            <a:ext cx="1065213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 smtClean="0">
                <a:solidFill>
                  <a:srgbClr val="0066CC"/>
                </a:solidFill>
                <a:latin typeface="Times New Roman" pitchFamily="18" charset="0"/>
                <a:cs typeface="Arial" charset="0"/>
              </a:rPr>
              <a:t>7</a:t>
            </a:r>
            <a:r>
              <a:rPr lang="en-US" sz="5400" b="1" dirty="0" smtClean="0">
                <a:solidFill>
                  <a:srgbClr val="333333"/>
                </a:solidFill>
                <a:latin typeface="Times New Roman" pitchFamily="18" charset="0"/>
                <a:cs typeface="Arial" charset="0"/>
              </a:rPr>
              <a:t>9</a:t>
            </a:r>
            <a:endParaRPr lang="ru-RU" sz="5400" b="1" dirty="0">
              <a:solidFill>
                <a:srgbClr val="333333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" name="Прямоугольник 19"/>
          <p:cNvSpPr/>
          <p:nvPr/>
        </p:nvSpPr>
        <p:spPr>
          <a:xfrm>
            <a:off x="561777" y="4077072"/>
            <a:ext cx="100012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7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0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2" name="Прямоугольник 20"/>
          <p:cNvSpPr/>
          <p:nvPr/>
        </p:nvSpPr>
        <p:spPr>
          <a:xfrm>
            <a:off x="1061840" y="4082777"/>
            <a:ext cx="571500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434A5A"/>
                </a:solidFill>
                <a:latin typeface="Times New Roman" pitchFamily="18" charset="0"/>
                <a:cs typeface="Arial" charset="0"/>
              </a:rPr>
              <a:t>9</a:t>
            </a:r>
            <a:endParaRPr lang="ru-RU" sz="5400" b="1" dirty="0">
              <a:solidFill>
                <a:srgbClr val="434A5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1776215" y="4082777"/>
            <a:ext cx="57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=</a:t>
            </a:r>
            <a:r>
              <a:rPr lang="uk-UA" sz="3600" b="1">
                <a:latin typeface="Times New Roman" pitchFamily="18" charset="0"/>
              </a:rPr>
              <a:t> </a:t>
            </a:r>
            <a:endParaRPr lang="ru-RU" sz="3600" b="1">
              <a:latin typeface="Times New Roman" pitchFamily="18" charset="0"/>
            </a:endParaRPr>
          </a:p>
        </p:txBody>
      </p:sp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3131940" y="4082777"/>
            <a:ext cx="57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+</a:t>
            </a:r>
            <a:r>
              <a:rPr lang="uk-UA" sz="3600" b="1">
                <a:latin typeface="Times New Roman" pitchFamily="18" charset="0"/>
              </a:rPr>
              <a:t> </a:t>
            </a:r>
            <a:endParaRPr lang="ru-RU" sz="3600" b="1">
              <a:latin typeface="Times New Roman" pitchFamily="18" charset="0"/>
            </a:endParaRPr>
          </a:p>
        </p:txBody>
      </p:sp>
      <p:sp>
        <p:nvSpPr>
          <p:cNvPr id="35" name="Прямоугольник 10"/>
          <p:cNvSpPr/>
          <p:nvPr/>
        </p:nvSpPr>
        <p:spPr>
          <a:xfrm>
            <a:off x="539552" y="5090889"/>
            <a:ext cx="1065213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 smtClean="0">
                <a:solidFill>
                  <a:srgbClr val="0066CC"/>
                </a:solidFill>
                <a:latin typeface="Times New Roman" pitchFamily="18" charset="0"/>
                <a:cs typeface="Arial" charset="0"/>
              </a:rPr>
              <a:t>6</a:t>
            </a:r>
            <a:r>
              <a:rPr lang="uk-UA" sz="5400" b="1" dirty="0" smtClean="0">
                <a:solidFill>
                  <a:srgbClr val="333333"/>
                </a:solidFill>
                <a:latin typeface="Times New Roman" pitchFamily="18" charset="0"/>
                <a:cs typeface="Arial" charset="0"/>
              </a:rPr>
              <a:t>4</a:t>
            </a:r>
            <a:endParaRPr lang="ru-RU" sz="5400" b="1" dirty="0">
              <a:solidFill>
                <a:srgbClr val="333333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6" name="Прямоугольник 19"/>
          <p:cNvSpPr/>
          <p:nvPr/>
        </p:nvSpPr>
        <p:spPr>
          <a:xfrm>
            <a:off x="561777" y="5085184"/>
            <a:ext cx="100012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6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0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" name="Прямоугольник 20"/>
          <p:cNvSpPr/>
          <p:nvPr/>
        </p:nvSpPr>
        <p:spPr>
          <a:xfrm>
            <a:off x="1061840" y="5090889"/>
            <a:ext cx="571500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 smtClean="0">
                <a:solidFill>
                  <a:srgbClr val="434A5A"/>
                </a:solidFill>
                <a:latin typeface="Times New Roman" pitchFamily="18" charset="0"/>
                <a:cs typeface="Arial" charset="0"/>
              </a:rPr>
              <a:t>4</a:t>
            </a:r>
            <a:endParaRPr lang="ru-RU" sz="5400" b="1" dirty="0">
              <a:solidFill>
                <a:srgbClr val="434A5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8" name="TextBox 14"/>
          <p:cNvSpPr txBox="1">
            <a:spLocks noChangeArrowheads="1"/>
          </p:cNvSpPr>
          <p:nvPr/>
        </p:nvSpPr>
        <p:spPr bwMode="auto">
          <a:xfrm>
            <a:off x="1776215" y="5090889"/>
            <a:ext cx="57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=</a:t>
            </a:r>
            <a:r>
              <a:rPr lang="uk-UA" sz="3600" b="1">
                <a:latin typeface="Times New Roman" pitchFamily="18" charset="0"/>
              </a:rPr>
              <a:t> </a:t>
            </a:r>
            <a:endParaRPr lang="ru-RU" sz="3600" b="1">
              <a:latin typeface="Times New Roman" pitchFamily="18" charset="0"/>
            </a:endParaRPr>
          </a:p>
        </p:txBody>
      </p:sp>
      <p:sp>
        <p:nvSpPr>
          <p:cNvPr id="39" name="TextBox 21"/>
          <p:cNvSpPr txBox="1">
            <a:spLocks noChangeArrowheads="1"/>
          </p:cNvSpPr>
          <p:nvPr/>
        </p:nvSpPr>
        <p:spPr bwMode="auto">
          <a:xfrm>
            <a:off x="3131940" y="5090889"/>
            <a:ext cx="57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+</a:t>
            </a:r>
            <a:r>
              <a:rPr lang="uk-UA" sz="3600" b="1">
                <a:latin typeface="Times New Roman" pitchFamily="18" charset="0"/>
              </a:rPr>
              <a:t> </a:t>
            </a:r>
            <a:endParaRPr lang="ru-RU" sz="3600" b="1">
              <a:latin typeface="Times New Roman" pitchFamily="18" charset="0"/>
            </a:endParaRPr>
          </a:p>
        </p:txBody>
      </p:sp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Сума розрядних доданків</a:t>
            </a:r>
            <a:endParaRPr lang="ru-RU" sz="36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564904"/>
            <a:ext cx="30603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18108 -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29149 -2.59259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18108 -2.59259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29149 -2.59259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18108 -2.59259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29149 -2.59259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18108 -2.59259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29149 -2.59259E-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26" grpId="0" animBg="1"/>
      <p:bldP spid="27" grpId="0" animBg="1"/>
      <p:bldP spid="28" grpId="0"/>
      <p:bldP spid="29" grpId="0"/>
      <p:bldP spid="31" grpId="0" animBg="1"/>
      <p:bldP spid="32" grpId="0" animBg="1"/>
      <p:bldP spid="33" grpId="0"/>
      <p:bldP spid="34" grpId="0"/>
      <p:bldP spid="36" grpId="0" animBg="1"/>
      <p:bldP spid="37" grpId="0" animBg="1"/>
      <p:bldP spid="38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Узагальнення знань з нумерації чисел в межах 100</a:t>
            </a:r>
            <a:endParaRPr lang="ru-RU" sz="36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181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89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3096"/>
            <a:ext cx="9144000" cy="216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84784"/>
            <a:ext cx="9144000" cy="201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1008"/>
            <a:ext cx="9144000" cy="149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00636"/>
            <a:ext cx="9144000" cy="15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2483768" y="4149080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55976" y="4149080"/>
            <a:ext cx="64294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5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0648"/>
            <a:ext cx="8786842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Додавання на підставі десяткового складу числа в межах 20</a:t>
            </a:r>
            <a:endParaRPr lang="ru-RU" sz="3600" b="1" dirty="0"/>
          </a:p>
        </p:txBody>
      </p:sp>
      <p:grpSp>
        <p:nvGrpSpPr>
          <p:cNvPr id="3" name="Группа 5"/>
          <p:cNvGrpSpPr/>
          <p:nvPr/>
        </p:nvGrpSpPr>
        <p:grpSpPr>
          <a:xfrm>
            <a:off x="785786" y="3346162"/>
            <a:ext cx="7858180" cy="285752"/>
            <a:chOff x="571472" y="4929198"/>
            <a:chExt cx="7858180" cy="2857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71472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357290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286380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714744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43108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072198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500562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928926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643834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858016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500298" y="4131980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7686" y="4131980"/>
            <a:ext cx="64294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5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785786" y="2917534"/>
            <a:ext cx="3929090" cy="285752"/>
            <a:chOff x="785786" y="2357430"/>
            <a:chExt cx="3929090" cy="285752"/>
          </a:xfrm>
        </p:grpSpPr>
        <p:grpSp>
          <p:nvGrpSpPr>
            <p:cNvPr id="5" name="Группа 30"/>
            <p:cNvGrpSpPr/>
            <p:nvPr/>
          </p:nvGrpSpPr>
          <p:grpSpPr>
            <a:xfrm>
              <a:off x="785786" y="2357430"/>
              <a:ext cx="1571636" cy="285752"/>
              <a:chOff x="714348" y="4714884"/>
              <a:chExt cx="1571636" cy="285752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714348" y="4714884"/>
                <a:ext cx="785818" cy="2857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1500166" y="4714884"/>
                <a:ext cx="785818" cy="28575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" name="Группа 58"/>
            <p:cNvGrpSpPr/>
            <p:nvPr/>
          </p:nvGrpSpPr>
          <p:grpSpPr>
            <a:xfrm>
              <a:off x="2357422" y="2357430"/>
              <a:ext cx="2357454" cy="285752"/>
              <a:chOff x="785786" y="4714884"/>
              <a:chExt cx="2357454" cy="285752"/>
            </a:xfrm>
          </p:grpSpPr>
          <p:grpSp>
            <p:nvGrpSpPr>
              <p:cNvPr id="19" name="Группа 47"/>
              <p:cNvGrpSpPr/>
              <p:nvPr/>
            </p:nvGrpSpPr>
            <p:grpSpPr>
              <a:xfrm>
                <a:off x="785786" y="4714884"/>
                <a:ext cx="1571636" cy="285752"/>
                <a:chOff x="714348" y="4714884"/>
                <a:chExt cx="1571636" cy="285752"/>
              </a:xfrm>
            </p:grpSpPr>
            <p:sp>
              <p:nvSpPr>
                <p:cNvPr id="24" name="Прямоугольник 23"/>
                <p:cNvSpPr/>
                <p:nvPr/>
              </p:nvSpPr>
              <p:spPr>
                <a:xfrm>
                  <a:off x="714348" y="4714884"/>
                  <a:ext cx="785818" cy="2857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1500166" y="4714884"/>
                  <a:ext cx="785818" cy="28575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3" name="Прямоугольник 22"/>
              <p:cNvSpPr/>
              <p:nvPr/>
            </p:nvSpPr>
            <p:spPr>
              <a:xfrm>
                <a:off x="2357422" y="4714884"/>
                <a:ext cx="785818" cy="2857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8" name="Прямоугольник 27"/>
          <p:cNvSpPr/>
          <p:nvPr/>
        </p:nvSpPr>
        <p:spPr>
          <a:xfrm>
            <a:off x="3786182" y="4131980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+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00628" y="4131980"/>
            <a:ext cx="64294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=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71472" y="2774658"/>
            <a:ext cx="8358246" cy="11430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43438" y="1988840"/>
            <a:ext cx="64294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?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9334E-6 L 0.33733 -0.0023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9334E-6 L 0.20886 -0.002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17" grpId="0" animBg="1"/>
      <p:bldP spid="17" grpId="1" animBg="1"/>
      <p:bldP spid="18" grpId="0" animBg="1"/>
      <p:bldP spid="18" grpId="1" animBg="1"/>
      <p:bldP spid="28" grpId="0" animBg="1"/>
      <p:bldP spid="30" grpId="0" animBg="1"/>
      <p:bldP spid="31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0648"/>
            <a:ext cx="8786842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Додавання  на підставі десяткового складу числа в межах 20</a:t>
            </a:r>
            <a:endParaRPr lang="ru-RU" sz="3600" b="1" dirty="0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1265"/>
            <a:ext cx="9144000" cy="325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475656" y="2358347"/>
            <a:ext cx="1293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10 </a:t>
            </a:r>
            <a:r>
              <a:rPr lang="uk-UA" sz="2400" i="1" dirty="0">
                <a:latin typeface="Times New Roman" pitchFamily="18" charset="0"/>
              </a:rPr>
              <a:t>+ </a:t>
            </a:r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9</a:t>
            </a:r>
            <a:r>
              <a:rPr lang="uk-UA" sz="2400" i="1" dirty="0" smtClean="0">
                <a:solidFill>
                  <a:srgbClr val="5F5F5F"/>
                </a:solidFill>
                <a:latin typeface="Times New Roman" pitchFamily="18" charset="0"/>
              </a:rPr>
              <a:t> </a:t>
            </a:r>
            <a:r>
              <a:rPr lang="uk-UA" sz="2400" i="1" dirty="0">
                <a:solidFill>
                  <a:srgbClr val="5F5F5F"/>
                </a:solidFill>
                <a:latin typeface="Times New Roman" pitchFamily="18" charset="0"/>
              </a:rPr>
              <a:t>=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1692275" y="2214554"/>
            <a:ext cx="1150938" cy="215900"/>
          </a:xfrm>
          <a:custGeom>
            <a:avLst/>
            <a:gdLst>
              <a:gd name="T0" fmla="*/ 0 w 2222"/>
              <a:gd name="T1" fmla="*/ 2147483647 h 205"/>
              <a:gd name="T2" fmla="*/ 2147483647 w 2222"/>
              <a:gd name="T3" fmla="*/ 2147483647 h 205"/>
              <a:gd name="T4" fmla="*/ 2147483647 w 2222"/>
              <a:gd name="T5" fmla="*/ 2147483647 h 205"/>
              <a:gd name="T6" fmla="*/ 2147483647 w 2222"/>
              <a:gd name="T7" fmla="*/ 0 h 205"/>
              <a:gd name="T8" fmla="*/ 2147483647 w 2222"/>
              <a:gd name="T9" fmla="*/ 0 h 205"/>
              <a:gd name="T10" fmla="*/ 2147483647 w 2222"/>
              <a:gd name="T11" fmla="*/ 2147483647 h 205"/>
              <a:gd name="T12" fmla="*/ 2147483647 w 2222"/>
              <a:gd name="T13" fmla="*/ 2147483647 h 205"/>
              <a:gd name="T14" fmla="*/ 2147483647 w 2222"/>
              <a:gd name="T15" fmla="*/ 2147483647 h 205"/>
              <a:gd name="T16" fmla="*/ 2147483647 w 2222"/>
              <a:gd name="T17" fmla="*/ 2147483647 h 205"/>
              <a:gd name="T18" fmla="*/ 2147483647 w 2222"/>
              <a:gd name="T19" fmla="*/ 2147483647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2"/>
              <a:gd name="T31" fmla="*/ 0 h 205"/>
              <a:gd name="T32" fmla="*/ 2222 w 2222"/>
              <a:gd name="T33" fmla="*/ 205 h 2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6" name="Freeform 14"/>
          <p:cNvSpPr>
            <a:spLocks/>
          </p:cNvSpPr>
          <p:nvPr/>
        </p:nvSpPr>
        <p:spPr bwMode="auto">
          <a:xfrm>
            <a:off x="2268538" y="2285992"/>
            <a:ext cx="790575" cy="144462"/>
          </a:xfrm>
          <a:custGeom>
            <a:avLst/>
            <a:gdLst>
              <a:gd name="T0" fmla="*/ 0 w 2222"/>
              <a:gd name="T1" fmla="*/ 2147483647 h 205"/>
              <a:gd name="T2" fmla="*/ 2147483647 w 2222"/>
              <a:gd name="T3" fmla="*/ 2147483647 h 205"/>
              <a:gd name="T4" fmla="*/ 2147483647 w 2222"/>
              <a:gd name="T5" fmla="*/ 2147483647 h 205"/>
              <a:gd name="T6" fmla="*/ 2147483647 w 2222"/>
              <a:gd name="T7" fmla="*/ 0 h 205"/>
              <a:gd name="T8" fmla="*/ 2147483647 w 2222"/>
              <a:gd name="T9" fmla="*/ 0 h 205"/>
              <a:gd name="T10" fmla="*/ 2147483647 w 2222"/>
              <a:gd name="T11" fmla="*/ 2147483647 h 205"/>
              <a:gd name="T12" fmla="*/ 2147483647 w 2222"/>
              <a:gd name="T13" fmla="*/ 2147483647 h 205"/>
              <a:gd name="T14" fmla="*/ 2147483647 w 2222"/>
              <a:gd name="T15" fmla="*/ 2147483647 h 205"/>
              <a:gd name="T16" fmla="*/ 2147483647 w 2222"/>
              <a:gd name="T17" fmla="*/ 2147483647 h 205"/>
              <a:gd name="T18" fmla="*/ 2147483647 w 2222"/>
              <a:gd name="T19" fmla="*/ 2147483647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2"/>
              <a:gd name="T31" fmla="*/ 0 h 205"/>
              <a:gd name="T32" fmla="*/ 2222 w 2222"/>
              <a:gd name="T33" fmla="*/ 205 h 2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3" name="Text Box 16"/>
          <p:cNvSpPr txBox="1">
            <a:spLocks noChangeArrowheads="1"/>
          </p:cNvSpPr>
          <p:nvPr/>
        </p:nvSpPr>
        <p:spPr bwMode="auto">
          <a:xfrm>
            <a:off x="1403648" y="3294451"/>
            <a:ext cx="1293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10 </a:t>
            </a:r>
            <a:r>
              <a:rPr lang="uk-UA" sz="2400" i="1" dirty="0">
                <a:latin typeface="Times New Roman" pitchFamily="18" charset="0"/>
              </a:rPr>
              <a:t>+ </a:t>
            </a:r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uk-UA" sz="2400" i="1" dirty="0" smtClean="0">
                <a:solidFill>
                  <a:srgbClr val="5F5F5F"/>
                </a:solidFill>
                <a:latin typeface="Times New Roman" pitchFamily="18" charset="0"/>
              </a:rPr>
              <a:t> </a:t>
            </a:r>
            <a:r>
              <a:rPr lang="uk-UA" sz="2400" i="1" dirty="0">
                <a:solidFill>
                  <a:srgbClr val="5F5F5F"/>
                </a:solidFill>
                <a:latin typeface="Times New Roman" pitchFamily="18" charset="0"/>
              </a:rPr>
              <a:t>=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55" name="Text Box 18"/>
          <p:cNvSpPr txBox="1">
            <a:spLocks noChangeArrowheads="1"/>
          </p:cNvSpPr>
          <p:nvPr/>
        </p:nvSpPr>
        <p:spPr bwMode="auto">
          <a:xfrm>
            <a:off x="2699792" y="3294451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1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56" name="Text Box 19"/>
          <p:cNvSpPr txBox="1">
            <a:spLocks noChangeArrowheads="1"/>
          </p:cNvSpPr>
          <p:nvPr/>
        </p:nvSpPr>
        <p:spPr bwMode="auto">
          <a:xfrm>
            <a:off x="2916238" y="3294054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</a:rPr>
              <a:t>6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13" name="Freeform 21"/>
          <p:cNvSpPr>
            <a:spLocks/>
          </p:cNvSpPr>
          <p:nvPr/>
        </p:nvSpPr>
        <p:spPr bwMode="auto">
          <a:xfrm>
            <a:off x="1692275" y="3222617"/>
            <a:ext cx="1223963" cy="215900"/>
          </a:xfrm>
          <a:custGeom>
            <a:avLst/>
            <a:gdLst>
              <a:gd name="T0" fmla="*/ 0 w 2222"/>
              <a:gd name="T1" fmla="*/ 2147483647 h 205"/>
              <a:gd name="T2" fmla="*/ 2147483647 w 2222"/>
              <a:gd name="T3" fmla="*/ 2147483647 h 205"/>
              <a:gd name="T4" fmla="*/ 2147483647 w 2222"/>
              <a:gd name="T5" fmla="*/ 2147483647 h 205"/>
              <a:gd name="T6" fmla="*/ 2147483647 w 2222"/>
              <a:gd name="T7" fmla="*/ 0 h 205"/>
              <a:gd name="T8" fmla="*/ 2147483647 w 2222"/>
              <a:gd name="T9" fmla="*/ 0 h 205"/>
              <a:gd name="T10" fmla="*/ 2147483647 w 2222"/>
              <a:gd name="T11" fmla="*/ 2147483647 h 205"/>
              <a:gd name="T12" fmla="*/ 2147483647 w 2222"/>
              <a:gd name="T13" fmla="*/ 2147483647 h 205"/>
              <a:gd name="T14" fmla="*/ 2147483647 w 2222"/>
              <a:gd name="T15" fmla="*/ 2147483647 h 205"/>
              <a:gd name="T16" fmla="*/ 2147483647 w 2222"/>
              <a:gd name="T17" fmla="*/ 2147483647 h 205"/>
              <a:gd name="T18" fmla="*/ 2147483647 w 2222"/>
              <a:gd name="T19" fmla="*/ 2147483647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2"/>
              <a:gd name="T31" fmla="*/ 0 h 205"/>
              <a:gd name="T32" fmla="*/ 2222 w 2222"/>
              <a:gd name="T33" fmla="*/ 205 h 2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14" name="Freeform 22"/>
          <p:cNvSpPr>
            <a:spLocks/>
          </p:cNvSpPr>
          <p:nvPr/>
        </p:nvSpPr>
        <p:spPr bwMode="auto">
          <a:xfrm>
            <a:off x="2268538" y="3222617"/>
            <a:ext cx="790575" cy="215900"/>
          </a:xfrm>
          <a:custGeom>
            <a:avLst/>
            <a:gdLst>
              <a:gd name="T0" fmla="*/ 0 w 2222"/>
              <a:gd name="T1" fmla="*/ 2147483647 h 205"/>
              <a:gd name="T2" fmla="*/ 2147483647 w 2222"/>
              <a:gd name="T3" fmla="*/ 2147483647 h 205"/>
              <a:gd name="T4" fmla="*/ 2147483647 w 2222"/>
              <a:gd name="T5" fmla="*/ 2147483647 h 205"/>
              <a:gd name="T6" fmla="*/ 2147483647 w 2222"/>
              <a:gd name="T7" fmla="*/ 0 h 205"/>
              <a:gd name="T8" fmla="*/ 2147483647 w 2222"/>
              <a:gd name="T9" fmla="*/ 0 h 205"/>
              <a:gd name="T10" fmla="*/ 2147483647 w 2222"/>
              <a:gd name="T11" fmla="*/ 2147483647 h 205"/>
              <a:gd name="T12" fmla="*/ 2147483647 w 2222"/>
              <a:gd name="T13" fmla="*/ 2147483647 h 205"/>
              <a:gd name="T14" fmla="*/ 2147483647 w 2222"/>
              <a:gd name="T15" fmla="*/ 2147483647 h 205"/>
              <a:gd name="T16" fmla="*/ 2147483647 w 2222"/>
              <a:gd name="T17" fmla="*/ 2147483647 h 205"/>
              <a:gd name="T18" fmla="*/ 2147483647 w 2222"/>
              <a:gd name="T19" fmla="*/ 2147483647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2"/>
              <a:gd name="T31" fmla="*/ 0 h 205"/>
              <a:gd name="T32" fmla="*/ 2222 w 2222"/>
              <a:gd name="T33" fmla="*/ 205 h 2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0" name="Text Box 23"/>
          <p:cNvSpPr txBox="1">
            <a:spLocks noChangeArrowheads="1"/>
          </p:cNvSpPr>
          <p:nvPr/>
        </p:nvSpPr>
        <p:spPr bwMode="auto">
          <a:xfrm>
            <a:off x="1475656" y="4374571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10 </a:t>
            </a:r>
            <a:r>
              <a:rPr lang="uk-UA" sz="2400" i="1" dirty="0">
                <a:latin typeface="Times New Roman" pitchFamily="18" charset="0"/>
              </a:rPr>
              <a:t>+ </a:t>
            </a:r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uk-UA" sz="2400" i="1" dirty="0" smtClean="0">
                <a:solidFill>
                  <a:srgbClr val="5F5F5F"/>
                </a:solidFill>
                <a:latin typeface="Times New Roman" pitchFamily="18" charset="0"/>
              </a:rPr>
              <a:t> </a:t>
            </a:r>
            <a:r>
              <a:rPr lang="uk-UA" sz="2400" i="1" dirty="0">
                <a:solidFill>
                  <a:srgbClr val="5F5F5F"/>
                </a:solidFill>
                <a:latin typeface="Times New Roman" pitchFamily="18" charset="0"/>
              </a:rPr>
              <a:t>=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62" name="Text Box 25"/>
          <p:cNvSpPr txBox="1">
            <a:spLocks noChangeArrowheads="1"/>
          </p:cNvSpPr>
          <p:nvPr/>
        </p:nvSpPr>
        <p:spPr bwMode="auto">
          <a:xfrm>
            <a:off x="2699792" y="4374571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1</a:t>
            </a:r>
            <a:endParaRPr lang="ru-RU" sz="2400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1763" name="Text Box 26"/>
          <p:cNvSpPr txBox="1">
            <a:spLocks noChangeArrowheads="1"/>
          </p:cNvSpPr>
          <p:nvPr/>
        </p:nvSpPr>
        <p:spPr bwMode="auto">
          <a:xfrm>
            <a:off x="2916238" y="437514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</a:rPr>
              <a:t>8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20" name="Freeform 28"/>
          <p:cNvSpPr>
            <a:spLocks/>
          </p:cNvSpPr>
          <p:nvPr/>
        </p:nvSpPr>
        <p:spPr bwMode="auto">
          <a:xfrm>
            <a:off x="1763713" y="4302117"/>
            <a:ext cx="1223962" cy="215900"/>
          </a:xfrm>
          <a:custGeom>
            <a:avLst/>
            <a:gdLst>
              <a:gd name="T0" fmla="*/ 0 w 2222"/>
              <a:gd name="T1" fmla="*/ 2147483647 h 205"/>
              <a:gd name="T2" fmla="*/ 2147483647 w 2222"/>
              <a:gd name="T3" fmla="*/ 2147483647 h 205"/>
              <a:gd name="T4" fmla="*/ 2147483647 w 2222"/>
              <a:gd name="T5" fmla="*/ 2147483647 h 205"/>
              <a:gd name="T6" fmla="*/ 2147483647 w 2222"/>
              <a:gd name="T7" fmla="*/ 0 h 205"/>
              <a:gd name="T8" fmla="*/ 2147483647 w 2222"/>
              <a:gd name="T9" fmla="*/ 0 h 205"/>
              <a:gd name="T10" fmla="*/ 2147483647 w 2222"/>
              <a:gd name="T11" fmla="*/ 2147483647 h 205"/>
              <a:gd name="T12" fmla="*/ 2147483647 w 2222"/>
              <a:gd name="T13" fmla="*/ 2147483647 h 205"/>
              <a:gd name="T14" fmla="*/ 2147483647 w 2222"/>
              <a:gd name="T15" fmla="*/ 2147483647 h 205"/>
              <a:gd name="T16" fmla="*/ 2147483647 w 2222"/>
              <a:gd name="T17" fmla="*/ 2147483647 h 205"/>
              <a:gd name="T18" fmla="*/ 2147483647 w 2222"/>
              <a:gd name="T19" fmla="*/ 2147483647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2"/>
              <a:gd name="T31" fmla="*/ 0 h 205"/>
              <a:gd name="T32" fmla="*/ 2222 w 2222"/>
              <a:gd name="T33" fmla="*/ 205 h 2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2411760" y="4302563"/>
            <a:ext cx="719137" cy="142875"/>
          </a:xfrm>
          <a:custGeom>
            <a:avLst/>
            <a:gdLst>
              <a:gd name="T0" fmla="*/ 0 w 2222"/>
              <a:gd name="T1" fmla="*/ 2147483647 h 205"/>
              <a:gd name="T2" fmla="*/ 2147483647 w 2222"/>
              <a:gd name="T3" fmla="*/ 2147483647 h 205"/>
              <a:gd name="T4" fmla="*/ 2147483647 w 2222"/>
              <a:gd name="T5" fmla="*/ 2147483647 h 205"/>
              <a:gd name="T6" fmla="*/ 2147483647 w 2222"/>
              <a:gd name="T7" fmla="*/ 0 h 205"/>
              <a:gd name="T8" fmla="*/ 2147483647 w 2222"/>
              <a:gd name="T9" fmla="*/ 0 h 205"/>
              <a:gd name="T10" fmla="*/ 2147483647 w 2222"/>
              <a:gd name="T11" fmla="*/ 2147483647 h 205"/>
              <a:gd name="T12" fmla="*/ 2147483647 w 2222"/>
              <a:gd name="T13" fmla="*/ 2147483647 h 205"/>
              <a:gd name="T14" fmla="*/ 2147483647 w 2222"/>
              <a:gd name="T15" fmla="*/ 2147483647 h 205"/>
              <a:gd name="T16" fmla="*/ 2147483647 w 2222"/>
              <a:gd name="T17" fmla="*/ 2147483647 h 205"/>
              <a:gd name="T18" fmla="*/ 2147483647 w 2222"/>
              <a:gd name="T19" fmla="*/ 2147483647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2"/>
              <a:gd name="T31" fmla="*/ 0 h 205"/>
              <a:gd name="T32" fmla="*/ 2222 w 2222"/>
              <a:gd name="T33" fmla="*/ 205 h 2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85" name="Text Box 48"/>
          <p:cNvSpPr txBox="1">
            <a:spLocks noChangeArrowheads="1"/>
          </p:cNvSpPr>
          <p:nvPr/>
        </p:nvSpPr>
        <p:spPr bwMode="auto">
          <a:xfrm>
            <a:off x="1403648" y="2358347"/>
            <a:ext cx="569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>
                <a:latin typeface="Times New Roman" pitchFamily="18" charset="0"/>
              </a:rPr>
              <a:t> </a:t>
            </a:r>
            <a:r>
              <a:rPr lang="uk-UA" sz="2400" i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0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86" name="Text Box 49"/>
          <p:cNvSpPr txBox="1">
            <a:spLocks noChangeArrowheads="1"/>
          </p:cNvSpPr>
          <p:nvPr/>
        </p:nvSpPr>
        <p:spPr bwMode="auto">
          <a:xfrm>
            <a:off x="2123728" y="2358347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88" name="Text Box 51"/>
          <p:cNvSpPr txBox="1">
            <a:spLocks noChangeArrowheads="1"/>
          </p:cNvSpPr>
          <p:nvPr/>
        </p:nvSpPr>
        <p:spPr bwMode="auto">
          <a:xfrm>
            <a:off x="1403648" y="3294451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0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89" name="Text Box 52"/>
          <p:cNvSpPr txBox="1">
            <a:spLocks noChangeArrowheads="1"/>
          </p:cNvSpPr>
          <p:nvPr/>
        </p:nvSpPr>
        <p:spPr bwMode="auto">
          <a:xfrm>
            <a:off x="2051720" y="3294451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</a:rPr>
              <a:t>6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91" name="Text Box 54"/>
          <p:cNvSpPr txBox="1">
            <a:spLocks noChangeArrowheads="1"/>
          </p:cNvSpPr>
          <p:nvPr/>
        </p:nvSpPr>
        <p:spPr bwMode="auto">
          <a:xfrm>
            <a:off x="1475656" y="437457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0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92" name="Text Box 55"/>
          <p:cNvSpPr txBox="1">
            <a:spLocks noChangeArrowheads="1"/>
          </p:cNvSpPr>
          <p:nvPr/>
        </p:nvSpPr>
        <p:spPr bwMode="auto">
          <a:xfrm>
            <a:off x="2123728" y="4374571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</a:rPr>
              <a:t>8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803" name="Text Box 53"/>
          <p:cNvSpPr txBox="1">
            <a:spLocks noChangeArrowheads="1"/>
          </p:cNvSpPr>
          <p:nvPr/>
        </p:nvSpPr>
        <p:spPr bwMode="auto">
          <a:xfrm>
            <a:off x="2699792" y="235834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1</a:t>
            </a:r>
            <a:endParaRPr lang="ru-RU" sz="2400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1804" name="Text Box 61"/>
          <p:cNvSpPr txBox="1">
            <a:spLocks noChangeArrowheads="1"/>
          </p:cNvSpPr>
          <p:nvPr/>
        </p:nvSpPr>
        <p:spPr bwMode="auto">
          <a:xfrm>
            <a:off x="2915816" y="235834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1"/>
            <a:ext cx="9144000" cy="112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2074"/>
            <a:ext cx="9144000" cy="181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428728" y="1000108"/>
            <a:ext cx="357190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357290" y="1357298"/>
            <a:ext cx="92869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285984" y="1357298"/>
            <a:ext cx="178595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71934" y="1357298"/>
            <a:ext cx="92869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500826" y="857232"/>
            <a:ext cx="1643074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50" autoRev="1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250" autoRev="1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500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500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500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50"/>
                            </p:stCondLst>
                            <p:childTnLst>
                              <p:par>
                                <p:cTn id="8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500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500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500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"/>
                            </p:stCondLst>
                            <p:childTnLst>
                              <p:par>
                                <p:cTn id="94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5" dur="250" autoRev="1" fill="hold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hold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250"/>
                            </p:stCondLst>
                            <p:childTnLst>
                              <p:par>
                                <p:cTn id="11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1" dur="250" autoRev="1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2" dur="250" autoRev="1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250" autoRev="1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autoRev="1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25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5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5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5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500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500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500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250"/>
                            </p:stCondLst>
                            <p:childTnLst>
                              <p:par>
                                <p:cTn id="1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500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500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500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50"/>
                            </p:stCondLst>
                            <p:childTnLst>
                              <p:par>
                                <p:cTn id="145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6" dur="250" autoRev="1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50" autoRev="1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50" autoRev="1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autoRev="1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250"/>
                            </p:stCondLst>
                            <p:childTnLst>
                              <p:par>
                                <p:cTn id="15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3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250"/>
                            </p:stCondLst>
                            <p:childTnLst>
                              <p:par>
                                <p:cTn id="16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2" dur="250" autoRev="1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autoRev="1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250" autoRev="1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autoRev="1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750"/>
                            </p:stCondLst>
                            <p:childTnLst>
                              <p:par>
                                <p:cTn id="16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9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250"/>
                            </p:stCondLst>
                            <p:childTnLst>
                              <p:par>
                                <p:cTn id="1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 animBg="1"/>
      <p:bldP spid="33806" grpId="0" animBg="1"/>
      <p:bldP spid="31755" grpId="0"/>
      <p:bldP spid="31756" grpId="0"/>
      <p:bldP spid="33813" grpId="0" animBg="1"/>
      <p:bldP spid="33814" grpId="0" animBg="1"/>
      <p:bldP spid="31762" grpId="0"/>
      <p:bldP spid="31763" grpId="0"/>
      <p:bldP spid="33820" grpId="0" animBg="1"/>
      <p:bldP spid="33821" grpId="0" animBg="1"/>
      <p:bldP spid="31785" grpId="0"/>
      <p:bldP spid="31785" grpId="1"/>
      <p:bldP spid="31786" grpId="0"/>
      <p:bldP spid="31786" grpId="1"/>
      <p:bldP spid="31788" grpId="0" build="allAtOnce"/>
      <p:bldP spid="31789" grpId="0"/>
      <p:bldP spid="31789" grpId="1"/>
      <p:bldP spid="31791" grpId="0"/>
      <p:bldP spid="31791" grpId="1"/>
      <p:bldP spid="31792" grpId="0"/>
      <p:bldP spid="31792" grpId="1"/>
      <p:bldP spid="31803" grpId="0"/>
      <p:bldP spid="31804" grpId="0"/>
      <p:bldP spid="25" grpId="0" animBg="1"/>
      <p:bldP spid="26" grpId="0" animBg="1"/>
      <p:bldP spid="27" grpId="0" animBg="1"/>
      <p:bldP spid="28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Віднімання на підставі десяткового складу числа </a:t>
            </a:r>
            <a:r>
              <a:rPr lang="uk-UA" sz="3600" dirty="0" smtClean="0"/>
              <a:t>. Підготовка</a:t>
            </a:r>
            <a:endParaRPr lang="ru-RU" sz="3600" b="1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8229600" cy="126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гнутая вверх стрелка 3"/>
          <p:cNvSpPr/>
          <p:nvPr/>
        </p:nvSpPr>
        <p:spPr>
          <a:xfrm flipH="1" flipV="1">
            <a:off x="1071538" y="2892422"/>
            <a:ext cx="1000132" cy="250826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2571744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57488" y="257174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  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 flipV="1">
            <a:off x="1071538" y="3321050"/>
            <a:ext cx="1000132" cy="250826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5720" y="3000372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488" y="300037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  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/>
              <a:t>В</a:t>
            </a:r>
            <a:r>
              <a:rPr lang="uk-UA" sz="3600" b="1" dirty="0" smtClean="0"/>
              <a:t>іднімання на підставі десяткового складу числа</a:t>
            </a:r>
            <a:endParaRPr lang="ru-RU" sz="3600" b="1" dirty="0"/>
          </a:p>
        </p:txBody>
      </p:sp>
      <p:grpSp>
        <p:nvGrpSpPr>
          <p:cNvPr id="3" name="Группа 5"/>
          <p:cNvGrpSpPr/>
          <p:nvPr/>
        </p:nvGrpSpPr>
        <p:grpSpPr>
          <a:xfrm>
            <a:off x="785786" y="2786058"/>
            <a:ext cx="5786478" cy="285752"/>
            <a:chOff x="571472" y="4929198"/>
            <a:chExt cx="7858180" cy="28575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71472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357290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86380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714744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143108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072198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500562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28926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643834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858016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000496" y="350043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3438" y="3500438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785785" y="2357430"/>
            <a:ext cx="1735943" cy="285752"/>
            <a:chOff x="785786" y="4714884"/>
            <a:chExt cx="2357454" cy="285752"/>
          </a:xfrm>
        </p:grpSpPr>
        <p:grpSp>
          <p:nvGrpSpPr>
            <p:cNvPr id="5" name="Группа 46"/>
            <p:cNvGrpSpPr/>
            <p:nvPr/>
          </p:nvGrpSpPr>
          <p:grpSpPr>
            <a:xfrm>
              <a:off x="785786" y="4714884"/>
              <a:ext cx="1571636" cy="285752"/>
              <a:chOff x="714348" y="4714884"/>
              <a:chExt cx="1571636" cy="285752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714348" y="4714884"/>
                <a:ext cx="785818" cy="2857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1500166" y="4714884"/>
                <a:ext cx="785818" cy="28575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2357422" y="4714884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357422" y="4500570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0000FF"/>
                </a:solidFill>
              </a:rPr>
              <a:t>1</a:t>
            </a:r>
            <a:r>
              <a:rPr lang="uk-UA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14810" y="4500570"/>
            <a:ext cx="64294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3338" y="4500570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-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57784" y="4500570"/>
            <a:ext cx="64294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=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0034" y="2214554"/>
            <a:ext cx="8358246" cy="11430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214810" y="1500174"/>
            <a:ext cx="64297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?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2434" y="2571744"/>
            <a:ext cx="6062706" cy="6429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571868" y="1857364"/>
            <a:ext cx="64297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?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57454" y="4500570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</a:t>
            </a:r>
            <a:r>
              <a:rPr lang="uk-UA" sz="7200" b="1" dirty="0" smtClean="0">
                <a:solidFill>
                  <a:srgbClr val="0000FF"/>
                </a:solidFill>
              </a:rPr>
              <a:t>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00364" y="4500570"/>
            <a:ext cx="64294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856 C 0.25469 0.00301 0.50955 -0.00231 0.6151 0.00648 C 0.72066 0.01527 0.6309 0.0525 0.63368 0.06175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368 0.06175 L 0.68941 0.061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4736E-6 L 0.30695 4.84736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5607E-6 L 0.36094 -0.0034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/>
      <p:bldP spid="30" grpId="1"/>
      <p:bldP spid="31" grpId="0" animBg="1"/>
      <p:bldP spid="31" grpId="1" animBg="1"/>
      <p:bldP spid="33" grpId="0"/>
      <p:bldP spid="33" grpId="1"/>
      <p:bldP spid="35" grpId="0" animBg="1"/>
      <p:bldP spid="35" grpId="1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Віднімання на підставі десяткового складу числа в межах 20</a:t>
            </a:r>
            <a:endParaRPr lang="ru-RU" sz="3600" b="1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229600" cy="273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3928" y="5085184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</a:rPr>
              <a:t>-      =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03848" y="5157192"/>
            <a:ext cx="719484" cy="584775"/>
          </a:xfrm>
          <a:prstGeom prst="rect">
            <a:avLst/>
          </a:prstGeom>
          <a:solidFill>
            <a:srgbClr val="FF99CC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</a:rPr>
              <a:t>10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283968" y="5157192"/>
            <a:ext cx="502990" cy="57943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491880" y="5157192"/>
            <a:ext cx="502990" cy="57943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04914" y="5157192"/>
            <a:ext cx="719484" cy="584775"/>
          </a:xfrm>
          <a:prstGeom prst="rect">
            <a:avLst/>
          </a:prstGeom>
          <a:solidFill>
            <a:srgbClr val="FF99CC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</a:rPr>
              <a:t>10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492946" y="5157192"/>
            <a:ext cx="502990" cy="57943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Віднімання на підставі десяткового складу числа в межах 20</a:t>
            </a:r>
            <a:endParaRPr lang="ru-RU" sz="3600" b="1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4"/>
            <a:ext cx="9144000" cy="117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975593"/>
            <a:ext cx="9144000" cy="108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2071678"/>
            <a:ext cx="135732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2071678"/>
            <a:ext cx="107157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428868"/>
            <a:ext cx="135732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2071678"/>
            <a:ext cx="92869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2071678"/>
            <a:ext cx="92869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2071678"/>
            <a:ext cx="200026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28728" y="29673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1 0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350043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1 0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867fbfc9c6e2c6b6d28ffdc98775ea9c8eea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4977</TotalTime>
  <Words>457</Words>
  <Application>Microsoft Office PowerPoint</Application>
  <PresentationFormat>Экран (4:3)</PresentationFormat>
  <Paragraphs>176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Модульная</vt:lpstr>
      <vt:lpstr>Додавання й віднімання на підставі нумерації</vt:lpstr>
      <vt:lpstr>Додавання на підставі десяткового складу числа. Підготовка</vt:lpstr>
      <vt:lpstr>Додавання на підставі десяткового складу числа в межах 20</vt:lpstr>
      <vt:lpstr>Додавання  на підставі десяткового складу числа в межах 20</vt:lpstr>
      <vt:lpstr>Слайд 5</vt:lpstr>
      <vt:lpstr>Віднімання на підставі десяткового складу числа . Підготовка</vt:lpstr>
      <vt:lpstr>Віднімання на підставі десяткового складу числа</vt:lpstr>
      <vt:lpstr>Віднімання на підставі десяткового складу числа в межах 20</vt:lpstr>
      <vt:lpstr>Віднімання на підставі десяткового складу числа в межах 20</vt:lpstr>
      <vt:lpstr>Віднімання на підставі десяткового складу числа в межах 20. Підготовка</vt:lpstr>
      <vt:lpstr>Віднімання на підставі десяткового складу числа в межах 20</vt:lpstr>
      <vt:lpstr>Віднімання на підставі десяткового складу числа в межах 20</vt:lpstr>
      <vt:lpstr>Віднімання на підставі десяткового складу числа в межах 20</vt:lpstr>
      <vt:lpstr>Додавання на підставі десяткового складу числа в межах 100. Перенос способу дії на числа від 21 до 100</vt:lpstr>
      <vt:lpstr>Слайд 15</vt:lpstr>
      <vt:lpstr>Слайд 16</vt:lpstr>
      <vt:lpstr>Віднімання на підставі десяткового складу числа в межах 100. Перенос способу дії на числа від 21 до 100</vt:lpstr>
      <vt:lpstr>Віднімання на підставі десяткового складу числа в межах 100</vt:lpstr>
      <vt:lpstr>Віднімання на підставі десяткового складу числа в межах 100</vt:lpstr>
      <vt:lpstr>Віднімання на підставі десяткового складу числа в межах 100</vt:lpstr>
      <vt:lpstr>Додавання і віднімання числа 1. Підготовка</vt:lpstr>
      <vt:lpstr>Додавання і віднімання числа 1</vt:lpstr>
      <vt:lpstr>Слайд 23</vt:lpstr>
      <vt:lpstr>Сума розрядних доданків</vt:lpstr>
      <vt:lpstr>Сума розрядних доданків</vt:lpstr>
      <vt:lpstr>Узагальнення знань з нумерації чисел в межах 100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5.   Методика навчання нумерації чисел першої сотні</dc:title>
  <dc:creator>Admin</dc:creator>
  <cp:lastModifiedBy>Marinochka</cp:lastModifiedBy>
  <cp:revision>248</cp:revision>
  <dcterms:created xsi:type="dcterms:W3CDTF">2013-03-10T16:17:17Z</dcterms:created>
  <dcterms:modified xsi:type="dcterms:W3CDTF">2015-06-07T19:09:22Z</dcterms:modified>
</cp:coreProperties>
</file>