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490" r:id="rId2"/>
    <p:sldId id="466" r:id="rId3"/>
    <p:sldId id="263" r:id="rId4"/>
    <p:sldId id="491" r:id="rId5"/>
    <p:sldId id="264" r:id="rId6"/>
    <p:sldId id="266" r:id="rId7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4660"/>
  </p:normalViewPr>
  <p:slideViewPr>
    <p:cSldViewPr>
      <p:cViewPr>
        <p:scale>
          <a:sx n="66" d="100"/>
          <a:sy n="66" d="100"/>
        </p:scale>
        <p:origin x="-22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547C1F-5B62-4610-9729-13B1495629F1}" type="doc">
      <dgm:prSet loTypeId="urn:microsoft.com/office/officeart/2005/8/layout/hList3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E4A8652-6471-4138-8C1D-DE34C53C91F4}">
      <dgm:prSet phldrT="[Текст]" custT="1"/>
      <dgm:spPr/>
      <dgm:t>
        <a:bodyPr/>
        <a:lstStyle/>
        <a:p>
          <a:r>
            <a:rPr lang="uk-UA" sz="3600" dirty="0" smtClean="0"/>
            <a:t>Мета – формування поняття про двоцифрові числа</a:t>
          </a:r>
          <a:endParaRPr lang="ru-RU" sz="3600" dirty="0"/>
        </a:p>
      </dgm:t>
    </dgm:pt>
    <dgm:pt modelId="{27A4F98E-EBC3-4CE9-B01D-06A84DD6035F}" type="parTrans" cxnId="{1FE5DFD4-01B9-49A3-A3EA-6C1D7976B8C3}">
      <dgm:prSet/>
      <dgm:spPr/>
      <dgm:t>
        <a:bodyPr/>
        <a:lstStyle/>
        <a:p>
          <a:endParaRPr lang="ru-RU"/>
        </a:p>
      </dgm:t>
    </dgm:pt>
    <dgm:pt modelId="{8DE8D878-20E1-4094-9B42-E7A2B6C3F72C}" type="sibTrans" cxnId="{1FE5DFD4-01B9-49A3-A3EA-6C1D7976B8C3}">
      <dgm:prSet/>
      <dgm:spPr/>
      <dgm:t>
        <a:bodyPr/>
        <a:lstStyle/>
        <a:p>
          <a:endParaRPr lang="ru-RU"/>
        </a:p>
      </dgm:t>
    </dgm:pt>
    <dgm:pt modelId="{1A783FA9-B849-45DF-BB30-5354E573BBE6}">
      <dgm:prSet phldrT="[Текст]" custT="1"/>
      <dgm:spPr/>
      <dgm:t>
        <a:bodyPr/>
        <a:lstStyle/>
        <a:p>
          <a:pPr algn="ctr"/>
          <a:r>
            <a:rPr lang="uk-UA" sz="2400" dirty="0" smtClean="0"/>
            <a:t>Формування поняття про розряди десятків та одиниць</a:t>
          </a:r>
          <a:endParaRPr lang="ru-RU" sz="2400" dirty="0"/>
        </a:p>
      </dgm:t>
    </dgm:pt>
    <dgm:pt modelId="{376A7E26-F2BC-43DE-B68B-86F4B5C3861A}" type="parTrans" cxnId="{53322BB2-DFF4-4089-8CD0-7802E5F759FB}">
      <dgm:prSet/>
      <dgm:spPr/>
      <dgm:t>
        <a:bodyPr/>
        <a:lstStyle/>
        <a:p>
          <a:endParaRPr lang="ru-RU"/>
        </a:p>
      </dgm:t>
    </dgm:pt>
    <dgm:pt modelId="{9CFCD8E3-4C60-4823-8630-E3D9252494A1}" type="sibTrans" cxnId="{53322BB2-DFF4-4089-8CD0-7802E5F759FB}">
      <dgm:prSet/>
      <dgm:spPr/>
      <dgm:t>
        <a:bodyPr/>
        <a:lstStyle/>
        <a:p>
          <a:endParaRPr lang="ru-RU"/>
        </a:p>
      </dgm:t>
    </dgm:pt>
    <dgm:pt modelId="{7365BF49-67CA-4932-9130-86FF52689EA7}">
      <dgm:prSet phldrT="[Текст]" custT="1"/>
      <dgm:spPr/>
      <dgm:t>
        <a:bodyPr/>
        <a:lstStyle/>
        <a:p>
          <a:pPr algn="ctr"/>
          <a:r>
            <a:rPr lang="uk-UA" sz="2400" dirty="0" smtClean="0"/>
            <a:t>Формування уміння читання та запису двоцифрових чисел</a:t>
          </a:r>
          <a:endParaRPr lang="ru-RU" sz="2400" dirty="0"/>
        </a:p>
      </dgm:t>
    </dgm:pt>
    <dgm:pt modelId="{4977A610-48B1-4722-A5EE-C4DC51673C4A}" type="parTrans" cxnId="{4202D7C8-A21A-46D6-A03F-A5A85148A63A}">
      <dgm:prSet/>
      <dgm:spPr/>
      <dgm:t>
        <a:bodyPr/>
        <a:lstStyle/>
        <a:p>
          <a:endParaRPr lang="ru-RU"/>
        </a:p>
      </dgm:t>
    </dgm:pt>
    <dgm:pt modelId="{17EC0EAA-7A43-4B59-AB97-A30237B1CA54}" type="sibTrans" cxnId="{4202D7C8-A21A-46D6-A03F-A5A85148A63A}">
      <dgm:prSet/>
      <dgm:spPr/>
      <dgm:t>
        <a:bodyPr/>
        <a:lstStyle/>
        <a:p>
          <a:endParaRPr lang="ru-RU"/>
        </a:p>
      </dgm:t>
    </dgm:pt>
    <dgm:pt modelId="{55947138-3238-4C25-B2EF-B2C929E6CED5}">
      <dgm:prSet phldrT="[Текст]" custT="1"/>
      <dgm:spPr/>
      <dgm:t>
        <a:bodyPr/>
        <a:lstStyle/>
        <a:p>
          <a:pPr algn="ctr"/>
          <a:r>
            <a:rPr lang="uk-UA" sz="2400" dirty="0" smtClean="0"/>
            <a:t>Формування обчислювальних навичок додавання і віднімання на підставі нумерації двоцифрових чисел</a:t>
          </a:r>
          <a:endParaRPr lang="ru-RU" sz="2400" dirty="0"/>
        </a:p>
      </dgm:t>
    </dgm:pt>
    <dgm:pt modelId="{6EC73F02-1E23-4B0A-BB45-535BB4A43E33}" type="parTrans" cxnId="{A806AADD-2FD6-4CE1-A1D8-7322661BAC1E}">
      <dgm:prSet/>
      <dgm:spPr/>
      <dgm:t>
        <a:bodyPr/>
        <a:lstStyle/>
        <a:p>
          <a:endParaRPr lang="ru-RU"/>
        </a:p>
      </dgm:t>
    </dgm:pt>
    <dgm:pt modelId="{BB07E4A6-9243-4442-9D48-50E49421DE9D}" type="sibTrans" cxnId="{A806AADD-2FD6-4CE1-A1D8-7322661BAC1E}">
      <dgm:prSet/>
      <dgm:spPr/>
      <dgm:t>
        <a:bodyPr/>
        <a:lstStyle/>
        <a:p>
          <a:endParaRPr lang="ru-RU"/>
        </a:p>
      </dgm:t>
    </dgm:pt>
    <dgm:pt modelId="{1A0BEF90-7415-4FCF-96B3-4E585638D8A9}">
      <dgm:prSet phldrT="[Текст]" custT="1"/>
      <dgm:spPr/>
      <dgm:t>
        <a:bodyPr/>
        <a:lstStyle/>
        <a:p>
          <a:pPr algn="ctr"/>
          <a:r>
            <a:rPr lang="uk-UA" sz="2400" dirty="0" smtClean="0"/>
            <a:t>Формування уміння порівнювати числа в межах 100</a:t>
          </a:r>
          <a:endParaRPr lang="ru-RU" sz="2400" dirty="0"/>
        </a:p>
      </dgm:t>
    </dgm:pt>
    <dgm:pt modelId="{65390406-1BCC-414D-9A44-1BB3533D9DF4}" type="parTrans" cxnId="{2C6BD1F5-8E9A-485A-B52D-84060F66B316}">
      <dgm:prSet/>
      <dgm:spPr/>
      <dgm:t>
        <a:bodyPr/>
        <a:lstStyle/>
        <a:p>
          <a:endParaRPr lang="ru-RU"/>
        </a:p>
      </dgm:t>
    </dgm:pt>
    <dgm:pt modelId="{DCBDFF81-3369-4C8D-A418-D2DBC7682378}" type="sibTrans" cxnId="{2C6BD1F5-8E9A-485A-B52D-84060F66B316}">
      <dgm:prSet/>
      <dgm:spPr/>
      <dgm:t>
        <a:bodyPr/>
        <a:lstStyle/>
        <a:p>
          <a:endParaRPr lang="ru-RU"/>
        </a:p>
      </dgm:t>
    </dgm:pt>
    <dgm:pt modelId="{92CCF2DB-A7EF-44A6-9614-7042351379E3}" type="pres">
      <dgm:prSet presAssocID="{94547C1F-5B62-4610-9729-13B1495629F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04B6B5-2834-4B0A-84E2-9B036F7DF883}" type="pres">
      <dgm:prSet presAssocID="{6E4A8652-6471-4138-8C1D-DE34C53C91F4}" presName="roof" presStyleLbl="dkBgShp" presStyleIdx="0" presStyleCnt="2"/>
      <dgm:spPr/>
      <dgm:t>
        <a:bodyPr/>
        <a:lstStyle/>
        <a:p>
          <a:endParaRPr lang="ru-RU"/>
        </a:p>
      </dgm:t>
    </dgm:pt>
    <dgm:pt modelId="{07C0B4F4-659A-4763-B6BC-BDDEDFFE9BC1}" type="pres">
      <dgm:prSet presAssocID="{6E4A8652-6471-4138-8C1D-DE34C53C91F4}" presName="pillars" presStyleCnt="0"/>
      <dgm:spPr/>
      <dgm:t>
        <a:bodyPr/>
        <a:lstStyle/>
        <a:p>
          <a:endParaRPr lang="ru-RU"/>
        </a:p>
      </dgm:t>
    </dgm:pt>
    <dgm:pt modelId="{F9AD225B-7319-407D-8298-E184E3279C3C}" type="pres">
      <dgm:prSet presAssocID="{6E4A8652-6471-4138-8C1D-DE34C53C91F4}" presName="pillar1" presStyleLbl="node1" presStyleIdx="0" presStyleCnt="4" custScaleX="91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E28F9D-648B-4EA2-866A-C8BC1D9B3A3C}" type="pres">
      <dgm:prSet presAssocID="{7365BF49-67CA-4932-9130-86FF52689EA7}" presName="pillarX" presStyleLbl="node1" presStyleIdx="1" presStyleCnt="4" custScaleX="94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1834E-2B4C-4EA2-B77B-475BCC110378}" type="pres">
      <dgm:prSet presAssocID="{55947138-3238-4C25-B2EF-B2C929E6CED5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39B31C-6117-4CA1-9643-07BABDFC2891}" type="pres">
      <dgm:prSet presAssocID="{1A0BEF90-7415-4FCF-96B3-4E585638D8A9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55555-0DB8-46E4-86B8-A3795C111109}" type="pres">
      <dgm:prSet presAssocID="{6E4A8652-6471-4138-8C1D-DE34C53C91F4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4202D7C8-A21A-46D6-A03F-A5A85148A63A}" srcId="{6E4A8652-6471-4138-8C1D-DE34C53C91F4}" destId="{7365BF49-67CA-4932-9130-86FF52689EA7}" srcOrd="1" destOrd="0" parTransId="{4977A610-48B1-4722-A5EE-C4DC51673C4A}" sibTransId="{17EC0EAA-7A43-4B59-AB97-A30237B1CA54}"/>
    <dgm:cxn modelId="{92DFCD3E-1A1F-4BDD-8B7A-026E937247C2}" type="presOf" srcId="{7365BF49-67CA-4932-9130-86FF52689EA7}" destId="{63E28F9D-648B-4EA2-866A-C8BC1D9B3A3C}" srcOrd="0" destOrd="0" presId="urn:microsoft.com/office/officeart/2005/8/layout/hList3"/>
    <dgm:cxn modelId="{472C9E18-7513-4B6F-B281-887DCB8BF3CC}" type="presOf" srcId="{1A783FA9-B849-45DF-BB30-5354E573BBE6}" destId="{F9AD225B-7319-407D-8298-E184E3279C3C}" srcOrd="0" destOrd="0" presId="urn:microsoft.com/office/officeart/2005/8/layout/hList3"/>
    <dgm:cxn modelId="{08C483A3-9454-4DF5-B971-7EE4E89A6DC2}" type="presOf" srcId="{94547C1F-5B62-4610-9729-13B1495629F1}" destId="{92CCF2DB-A7EF-44A6-9614-7042351379E3}" srcOrd="0" destOrd="0" presId="urn:microsoft.com/office/officeart/2005/8/layout/hList3"/>
    <dgm:cxn modelId="{AA98050D-EAE4-4C25-8986-EA7B438B69D6}" type="presOf" srcId="{1A0BEF90-7415-4FCF-96B3-4E585638D8A9}" destId="{E439B31C-6117-4CA1-9643-07BABDFC2891}" srcOrd="0" destOrd="0" presId="urn:microsoft.com/office/officeart/2005/8/layout/hList3"/>
    <dgm:cxn modelId="{1FE5DFD4-01B9-49A3-A3EA-6C1D7976B8C3}" srcId="{94547C1F-5B62-4610-9729-13B1495629F1}" destId="{6E4A8652-6471-4138-8C1D-DE34C53C91F4}" srcOrd="0" destOrd="0" parTransId="{27A4F98E-EBC3-4CE9-B01D-06A84DD6035F}" sibTransId="{8DE8D878-20E1-4094-9B42-E7A2B6C3F72C}"/>
    <dgm:cxn modelId="{53322BB2-DFF4-4089-8CD0-7802E5F759FB}" srcId="{6E4A8652-6471-4138-8C1D-DE34C53C91F4}" destId="{1A783FA9-B849-45DF-BB30-5354E573BBE6}" srcOrd="0" destOrd="0" parTransId="{376A7E26-F2BC-43DE-B68B-86F4B5C3861A}" sibTransId="{9CFCD8E3-4C60-4823-8630-E3D9252494A1}"/>
    <dgm:cxn modelId="{A806AADD-2FD6-4CE1-A1D8-7322661BAC1E}" srcId="{6E4A8652-6471-4138-8C1D-DE34C53C91F4}" destId="{55947138-3238-4C25-B2EF-B2C929E6CED5}" srcOrd="2" destOrd="0" parTransId="{6EC73F02-1E23-4B0A-BB45-535BB4A43E33}" sibTransId="{BB07E4A6-9243-4442-9D48-50E49421DE9D}"/>
    <dgm:cxn modelId="{2C6BD1F5-8E9A-485A-B52D-84060F66B316}" srcId="{6E4A8652-6471-4138-8C1D-DE34C53C91F4}" destId="{1A0BEF90-7415-4FCF-96B3-4E585638D8A9}" srcOrd="3" destOrd="0" parTransId="{65390406-1BCC-414D-9A44-1BB3533D9DF4}" sibTransId="{DCBDFF81-3369-4C8D-A418-D2DBC7682378}"/>
    <dgm:cxn modelId="{B953771E-2C5D-4EBD-8166-87B742948161}" type="presOf" srcId="{6E4A8652-6471-4138-8C1D-DE34C53C91F4}" destId="{3204B6B5-2834-4B0A-84E2-9B036F7DF883}" srcOrd="0" destOrd="0" presId="urn:microsoft.com/office/officeart/2005/8/layout/hList3"/>
    <dgm:cxn modelId="{9C80D1C0-C31B-438E-858F-2C5FA9B1EFEF}" type="presOf" srcId="{55947138-3238-4C25-B2EF-B2C929E6CED5}" destId="{EEC1834E-2B4C-4EA2-B77B-475BCC110378}" srcOrd="0" destOrd="0" presId="urn:microsoft.com/office/officeart/2005/8/layout/hList3"/>
    <dgm:cxn modelId="{7937DD01-F864-4D21-BCBA-7839ED5A3550}" type="presParOf" srcId="{92CCF2DB-A7EF-44A6-9614-7042351379E3}" destId="{3204B6B5-2834-4B0A-84E2-9B036F7DF883}" srcOrd="0" destOrd="0" presId="urn:microsoft.com/office/officeart/2005/8/layout/hList3"/>
    <dgm:cxn modelId="{FEFE27A7-4E37-4FF9-81D8-DFC7DBFB9E03}" type="presParOf" srcId="{92CCF2DB-A7EF-44A6-9614-7042351379E3}" destId="{07C0B4F4-659A-4763-B6BC-BDDEDFFE9BC1}" srcOrd="1" destOrd="0" presId="urn:microsoft.com/office/officeart/2005/8/layout/hList3"/>
    <dgm:cxn modelId="{83ED5112-66BE-42C0-A734-5C489D86EFFD}" type="presParOf" srcId="{07C0B4F4-659A-4763-B6BC-BDDEDFFE9BC1}" destId="{F9AD225B-7319-407D-8298-E184E3279C3C}" srcOrd="0" destOrd="0" presId="urn:microsoft.com/office/officeart/2005/8/layout/hList3"/>
    <dgm:cxn modelId="{42B2356E-0302-4A9B-9851-557487F15E13}" type="presParOf" srcId="{07C0B4F4-659A-4763-B6BC-BDDEDFFE9BC1}" destId="{63E28F9D-648B-4EA2-866A-C8BC1D9B3A3C}" srcOrd="1" destOrd="0" presId="urn:microsoft.com/office/officeart/2005/8/layout/hList3"/>
    <dgm:cxn modelId="{3B9A95C3-C1B2-4590-810F-782157796500}" type="presParOf" srcId="{07C0B4F4-659A-4763-B6BC-BDDEDFFE9BC1}" destId="{EEC1834E-2B4C-4EA2-B77B-475BCC110378}" srcOrd="2" destOrd="0" presId="urn:microsoft.com/office/officeart/2005/8/layout/hList3"/>
    <dgm:cxn modelId="{11D529C9-B056-4BA6-A15F-BE015428781A}" type="presParOf" srcId="{07C0B4F4-659A-4763-B6BC-BDDEDFFE9BC1}" destId="{E439B31C-6117-4CA1-9643-07BABDFC2891}" srcOrd="3" destOrd="0" presId="urn:microsoft.com/office/officeart/2005/8/layout/hList3"/>
    <dgm:cxn modelId="{093037B1-34D0-4167-91B0-E42447C69636}" type="presParOf" srcId="{92CCF2DB-A7EF-44A6-9614-7042351379E3}" destId="{5FA55555-0DB8-46E4-86B8-A3795C11110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04B6B5-2834-4B0A-84E2-9B036F7DF883}">
      <dsp:nvSpPr>
        <dsp:cNvPr id="0" name=""/>
        <dsp:cNvSpPr/>
      </dsp:nvSpPr>
      <dsp:spPr>
        <a:xfrm>
          <a:off x="0" y="0"/>
          <a:ext cx="9144000" cy="1521629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Мета – формування поняття про двоцифрові числа</a:t>
          </a:r>
          <a:endParaRPr lang="ru-RU" sz="3600" kern="1200" dirty="0"/>
        </a:p>
      </dsp:txBody>
      <dsp:txXfrm>
        <a:off x="0" y="0"/>
        <a:ext cx="9144000" cy="1521629"/>
      </dsp:txXfrm>
    </dsp:sp>
    <dsp:sp modelId="{F9AD225B-7319-407D-8298-E184E3279C3C}">
      <dsp:nvSpPr>
        <dsp:cNvPr id="0" name=""/>
        <dsp:cNvSpPr/>
      </dsp:nvSpPr>
      <dsp:spPr>
        <a:xfrm>
          <a:off x="1432" y="1521629"/>
          <a:ext cx="2175945" cy="319542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Формування поняття про розряди десятків та одиниць</a:t>
          </a:r>
          <a:endParaRPr lang="ru-RU" sz="2400" kern="1200" dirty="0"/>
        </a:p>
      </dsp:txBody>
      <dsp:txXfrm>
        <a:off x="1432" y="1521629"/>
        <a:ext cx="2175945" cy="3195421"/>
      </dsp:txXfrm>
    </dsp:sp>
    <dsp:sp modelId="{63E28F9D-648B-4EA2-866A-C8BC1D9B3A3C}">
      <dsp:nvSpPr>
        <dsp:cNvPr id="0" name=""/>
        <dsp:cNvSpPr/>
      </dsp:nvSpPr>
      <dsp:spPr>
        <a:xfrm>
          <a:off x="2177378" y="1521629"/>
          <a:ext cx="2232454" cy="319542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Формування уміння читання та запису двоцифрових чисел</a:t>
          </a:r>
          <a:endParaRPr lang="ru-RU" sz="2400" kern="1200" dirty="0"/>
        </a:p>
      </dsp:txBody>
      <dsp:txXfrm>
        <a:off x="2177378" y="1521629"/>
        <a:ext cx="2232454" cy="3195421"/>
      </dsp:txXfrm>
    </dsp:sp>
    <dsp:sp modelId="{EEC1834E-2B4C-4EA2-B77B-475BCC110378}">
      <dsp:nvSpPr>
        <dsp:cNvPr id="0" name=""/>
        <dsp:cNvSpPr/>
      </dsp:nvSpPr>
      <dsp:spPr>
        <a:xfrm>
          <a:off x="4409832" y="1521629"/>
          <a:ext cx="2366367" cy="319542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Формування обчислювальних навичок додавання і віднімання на підставі нумерації двоцифрових чисел</a:t>
          </a:r>
          <a:endParaRPr lang="ru-RU" sz="2400" kern="1200" dirty="0"/>
        </a:p>
      </dsp:txBody>
      <dsp:txXfrm>
        <a:off x="4409832" y="1521629"/>
        <a:ext cx="2366367" cy="3195421"/>
      </dsp:txXfrm>
    </dsp:sp>
    <dsp:sp modelId="{E439B31C-6117-4CA1-9643-07BABDFC2891}">
      <dsp:nvSpPr>
        <dsp:cNvPr id="0" name=""/>
        <dsp:cNvSpPr/>
      </dsp:nvSpPr>
      <dsp:spPr>
        <a:xfrm>
          <a:off x="6776200" y="1521629"/>
          <a:ext cx="2366367" cy="319542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Формування уміння порівнювати числа в межах 100</a:t>
          </a:r>
          <a:endParaRPr lang="ru-RU" sz="2400" kern="1200" dirty="0"/>
        </a:p>
      </dsp:txBody>
      <dsp:txXfrm>
        <a:off x="6776200" y="1521629"/>
        <a:ext cx="2366367" cy="3195421"/>
      </dsp:txXfrm>
    </dsp:sp>
    <dsp:sp modelId="{5FA55555-0DB8-46E4-86B8-A3795C111109}">
      <dsp:nvSpPr>
        <dsp:cNvPr id="0" name=""/>
        <dsp:cNvSpPr/>
      </dsp:nvSpPr>
      <dsp:spPr>
        <a:xfrm>
          <a:off x="0" y="4717050"/>
          <a:ext cx="9144000" cy="355046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B014E-787A-419C-B9E8-23BB5FBECC2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DBB4B-1139-4EC4-AB9B-F9C2F449D2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CFC9489-C709-445F-AB0F-B54CABA756D6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E3F13DA-45D7-4325-96F8-BC785DAC4A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55;&#1088;&#1086;&#1075;&#1088;&#1072;&#1084;&#1084;&#1072;%20&#1087;&#1086;%20&#1084;&#1072;&#1090;&#1077;&#1084;&#1072;&#1090;&#1080;&#1082;&#1077;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0"/>
            <a:ext cx="8929718" cy="141277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Зміст навчання теми за новою програмою  (2011 рік)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документы со страрого ноута\Програма з математики 1-4\2011\МОН\Изображение 002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57488" y="1530767"/>
            <a:ext cx="3857652" cy="5327233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16" y="3387856"/>
            <a:ext cx="1857388" cy="1469904"/>
          </a:xfrm>
          <a:prstGeom prst="wedgeRoundRectCallout">
            <a:avLst>
              <a:gd name="adj1" fmla="val -60217"/>
              <a:gd name="adj2" fmla="val 177952"/>
              <a:gd name="adj3" fmla="val 16667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Відкрийте</a:t>
            </a:r>
            <a:r>
              <a:rPr lang="ru-RU" b="1" dirty="0" smtClean="0">
                <a:solidFill>
                  <a:schemeClr val="tx1"/>
                </a:solidFill>
              </a:rPr>
              <a:t> файл – </a:t>
            </a:r>
            <a:r>
              <a:rPr lang="ru-RU" b="1" dirty="0" err="1" smtClean="0">
                <a:solidFill>
                  <a:schemeClr val="tx1"/>
                </a:solidFill>
              </a:rPr>
              <a:t>натисн</a:t>
            </a:r>
            <a:r>
              <a:rPr lang="uk-UA" b="1" dirty="0" smtClean="0">
                <a:solidFill>
                  <a:schemeClr val="tx1"/>
                </a:solidFill>
              </a:rPr>
              <a:t>і</a:t>
            </a:r>
            <a:r>
              <a:rPr lang="ru-RU" b="1" dirty="0" err="1" smtClean="0">
                <a:solidFill>
                  <a:schemeClr val="tx1"/>
                </a:solidFill>
              </a:rPr>
              <a:t>ть</a:t>
            </a:r>
            <a:r>
              <a:rPr lang="ru-RU" b="1" dirty="0" smtClean="0">
                <a:solidFill>
                  <a:schemeClr val="tx1"/>
                </a:solidFill>
              </a:rPr>
              <a:t> на  </a:t>
            </a:r>
            <a:r>
              <a:rPr lang="ru-RU" b="1" dirty="0" err="1" smtClean="0">
                <a:solidFill>
                  <a:schemeClr val="tx1"/>
                </a:solidFill>
              </a:rPr>
              <a:t>зображення</a:t>
            </a:r>
            <a:r>
              <a:rPr lang="ru-RU" b="1" dirty="0" smtClean="0">
                <a:solidFill>
                  <a:schemeClr val="tx1"/>
                </a:solidFill>
              </a:rPr>
              <a:t> (С.145)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Ц</a:t>
            </a:r>
            <a:r>
              <a:rPr lang="uk-UA" sz="3600" dirty="0" err="1" smtClean="0"/>
              <a:t>ілі</a:t>
            </a:r>
            <a:r>
              <a:rPr lang="uk-UA" sz="3600" dirty="0" smtClean="0"/>
              <a:t> і завдання вивчення теми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07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A55555-0DB8-46E4-86B8-A3795C1111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FA55555-0DB8-46E4-86B8-A3795C1111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04B6B5-2834-4B0A-84E2-9B036F7DF8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3204B6B5-2834-4B0A-84E2-9B036F7DF8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AD225B-7319-407D-8298-E184E3279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F9AD225B-7319-407D-8298-E184E3279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E28F9D-648B-4EA2-866A-C8BC1D9B3A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3E28F9D-648B-4EA2-866A-C8BC1D9B3A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C1834E-2B4C-4EA2-B77B-475BCC110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EC1834E-2B4C-4EA2-B77B-475BCC1103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39B31C-6117-4CA1-9643-07BABDFC2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E439B31C-6117-4CA1-9643-07BABDFC2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96752"/>
          <a:ext cx="9144000" cy="571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6"/>
                <a:gridCol w="4786314"/>
              </a:tblGrid>
              <a:tr h="1257417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457599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Нумерація чисел у концентрі  «Сотня»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Десяток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Лічильна одиниця – десяток, її утворення.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Лічба десятками. 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Поняття розряду.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Розрядні числа.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Порівняння, додавання і віднімання розрядних чисел – десятків.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назви розрядних чисел;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десяток як лічильну одиницю;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лічить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десятками в межах 100;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порівнює, додає і віднімає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розрядні числа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412678" y="2456252"/>
            <a:ext cx="4695826" cy="44291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315416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41806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0507"/>
                <a:gridCol w="4583493"/>
              </a:tblGrid>
              <a:tr h="1252808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390770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Усна та письмова нумерація у межах 100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Усна і письмова нумерація чисел 11–20.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Усна і письмова нумерація чисел 21-100.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Назви та послідовність чисел від 1 до 100.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Читання й запис чисел від 1 до 100.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називає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числа від 11 до 20, від 21 до 100 в прямому і зворотному порядку від будь-якого числа до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вказаного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називає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попереднє і наступне число до будь-якого числа в межах 100;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читає і записує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числа від 1 до 100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одноцифрові і двоцифрові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числа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різні способи утворення двоцифрових чисел;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572000" y="2527690"/>
            <a:ext cx="4481512" cy="43576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243408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41806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60507"/>
                <a:gridCol w="4583493"/>
              </a:tblGrid>
              <a:tr h="1252808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390770">
                <a:tc>
                  <a:txBody>
                    <a:bodyPr/>
                    <a:lstStyle/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Розряд десятків. Розряд одиниць.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Одноцифрові та двоцифрові числа.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 чисел у межах 100.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має уявлення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 розряд десятків і розряд одиниць;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позиційне значення цифри в записі двоцифрового 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числа</a:t>
                      </a:r>
                      <a:r>
                        <a:rPr kumimoji="0" lang="uk-UA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кількість десятків і кількість одиниць у двоцифровому числі;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аписує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двоцифрове число у вигляді суми розрядних доданків;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складає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запис виду: 10 = 1 дес., 23 = 2дес. 3 од.;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числа в межах 100 на основі порядку слідування чисел у натуральному ряді та на основі їх розрядного складу.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644008" y="2527690"/>
            <a:ext cx="4481512" cy="43576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243408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" y="1254018"/>
          <a:ext cx="9144000" cy="5603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54"/>
                <a:gridCol w="4786346"/>
              </a:tblGrid>
              <a:tr h="1156901"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415262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Додавання й віднімання чисел на основі нумерації у межах 100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Додавання і віднімання числа 1 (45+1, 45 – 1).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Додавання і віднімання на основі десяткового складу числа (40 + 5, 45 – 5, 45 – 40, 40 + 20, 40 – 20).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виконує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обчислення на основі знання нумерації чисел у межах 100 (з опорою на зразок):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додає і віднімає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число 1;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замінює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суму розрядних доданків двоцифровим числом; 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віднімає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від двоцифрового числа його десятки або одиниці, 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додає і віднімає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розрядні числа;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 додавання і віднімання розрядних чисел.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393628" y="2500306"/>
            <a:ext cx="4714876" cy="43576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-243408"/>
            <a:ext cx="92011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867fbfc9c6e2c6b6d28ffdc98775ea9c8eea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5032</TotalTime>
  <Words>423</Words>
  <Application>Microsoft Office PowerPoint</Application>
  <PresentationFormat>Экран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Зміст навчання теми за новою програмою  (2011 рік)</vt:lpstr>
      <vt:lpstr>Цілі і завдання вивчення теми</vt:lpstr>
      <vt:lpstr>Слайд 3</vt:lpstr>
      <vt:lpstr>Слайд 4</vt:lpstr>
      <vt:lpstr>Слайд 5</vt:lpstr>
      <vt:lpstr>Слайд 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5.   Методика навчання нумерації чисел першої сотні</dc:title>
  <dc:creator>Admin</dc:creator>
  <cp:lastModifiedBy>Marinochka</cp:lastModifiedBy>
  <cp:revision>251</cp:revision>
  <dcterms:created xsi:type="dcterms:W3CDTF">2013-03-10T16:17:17Z</dcterms:created>
  <dcterms:modified xsi:type="dcterms:W3CDTF">2016-02-02T15:44:30Z</dcterms:modified>
</cp:coreProperties>
</file>