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516" r:id="rId2"/>
    <p:sldId id="422" r:id="rId3"/>
    <p:sldId id="423" r:id="rId4"/>
    <p:sldId id="520" r:id="rId5"/>
    <p:sldId id="424" r:id="rId6"/>
    <p:sldId id="425" r:id="rId7"/>
    <p:sldId id="426" r:id="rId8"/>
    <p:sldId id="427" r:id="rId9"/>
    <p:sldId id="428" r:id="rId10"/>
    <p:sldId id="521" r:id="rId11"/>
    <p:sldId id="429" r:id="rId12"/>
    <p:sldId id="430" r:id="rId13"/>
    <p:sldId id="431" r:id="rId14"/>
    <p:sldId id="522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97" autoAdjust="0"/>
    <p:restoredTop sz="94660"/>
  </p:normalViewPr>
  <p:slideViewPr>
    <p:cSldViewPr>
      <p:cViewPr>
        <p:scale>
          <a:sx n="66" d="100"/>
          <a:sy n="66" d="100"/>
        </p:scale>
        <p:origin x="-7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014E-787A-419C-B9E8-23BB5FBECC2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BB4B-1139-4EC4-AB9B-F9C2F449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FC9489-C709-445F-AB0F-B54CABA756D6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8884"/>
            <a:ext cx="8229600" cy="1252728"/>
          </a:xfrm>
        </p:spPr>
        <p:txBody>
          <a:bodyPr>
            <a:noAutofit/>
          </a:bodyPr>
          <a:lstStyle/>
          <a:p>
            <a:pPr lvl="0" algn="ctr"/>
            <a:r>
              <a:rPr lang="uk-UA" sz="3600" dirty="0" smtClean="0"/>
              <a:t>Усна та письмова нумерація </a:t>
            </a:r>
            <a:br>
              <a:rPr lang="uk-UA" sz="3600" dirty="0" smtClean="0"/>
            </a:br>
            <a:r>
              <a:rPr lang="uk-UA" sz="3600" dirty="0" smtClean="0"/>
              <a:t>чисел 21 - 100</a:t>
            </a:r>
            <a:br>
              <a:rPr lang="uk-UA" sz="3600" dirty="0" smtClean="0"/>
            </a:br>
            <a:endParaRPr lang="ru-RU" sz="3600" dirty="0"/>
          </a:p>
        </p:txBody>
      </p:sp>
      <p:pic>
        <p:nvPicPr>
          <p:cNvPr id="4" name="Содержимое 3" descr="Рисунок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715172" cy="55631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0"/>
          <p:cNvGrpSpPr/>
          <p:nvPr/>
        </p:nvGrpSpPr>
        <p:grpSpPr>
          <a:xfrm>
            <a:off x="5857884" y="17859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52" name="Овал 51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5000628" y="6072206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0000FF"/>
                </a:solidFill>
              </a:rPr>
              <a:t>7</a:t>
            </a:r>
            <a:r>
              <a:rPr lang="en-US" sz="7200" b="1" dirty="0" smtClean="0">
                <a:solidFill>
                  <a:srgbClr val="0000FF"/>
                </a:solidFill>
              </a:rPr>
              <a:t>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643570" y="607220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6786578" y="178592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786578" y="221455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grpSp>
        <p:nvGrpSpPr>
          <p:cNvPr id="8" name="Группа 66"/>
          <p:cNvGrpSpPr/>
          <p:nvPr/>
        </p:nvGrpSpPr>
        <p:grpSpPr>
          <a:xfrm>
            <a:off x="5429256" y="17859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68" name="Овал 67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77"/>
          <p:cNvGrpSpPr/>
          <p:nvPr/>
        </p:nvGrpSpPr>
        <p:grpSpPr>
          <a:xfrm>
            <a:off x="5000628" y="17859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79" name="Овал 78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88"/>
          <p:cNvGrpSpPr/>
          <p:nvPr/>
        </p:nvGrpSpPr>
        <p:grpSpPr>
          <a:xfrm>
            <a:off x="4572000" y="17859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90" name="Овал 89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99"/>
          <p:cNvGrpSpPr/>
          <p:nvPr/>
        </p:nvGrpSpPr>
        <p:grpSpPr>
          <a:xfrm>
            <a:off x="4143372" y="17859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101" name="Овал 100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10"/>
          <p:cNvGrpSpPr/>
          <p:nvPr/>
        </p:nvGrpSpPr>
        <p:grpSpPr>
          <a:xfrm>
            <a:off x="3714744" y="17859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112" name="Овал 111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121"/>
          <p:cNvGrpSpPr/>
          <p:nvPr/>
        </p:nvGrpSpPr>
        <p:grpSpPr>
          <a:xfrm>
            <a:off x="3286116" y="17859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123" name="Овал 122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134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501222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 </a:t>
            </a:r>
            <a:r>
              <a:rPr lang="uk-UA" sz="4000" dirty="0" smtClean="0"/>
              <a:t>Розрядний склад числа</a:t>
            </a:r>
            <a:br>
              <a:rPr lang="uk-UA" sz="4000" dirty="0" smtClean="0"/>
            </a:br>
            <a:r>
              <a:rPr lang="uk-UA" sz="4000" dirty="0" smtClean="0"/>
              <a:t>Практичні </a:t>
            </a:r>
            <a:r>
              <a:rPr lang="uk-UA" sz="4000" dirty="0" smtClean="0"/>
              <a:t>вправи</a:t>
            </a:r>
            <a:endParaRPr lang="ru-RU" sz="3100" i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357158" y="13572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Скільки в ньому десятків? </a:t>
            </a:r>
            <a:endParaRPr lang="ru-RU" sz="2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57158" y="13572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Скільки треба покласти стрижнів? </a:t>
            </a:r>
            <a:endParaRPr lang="ru-RU" sz="2400" dirty="0"/>
          </a:p>
        </p:txBody>
      </p:sp>
      <p:sp>
        <p:nvSpPr>
          <p:cNvPr id="140" name="TextBox 139"/>
          <p:cNvSpPr txBox="1"/>
          <p:nvPr/>
        </p:nvSpPr>
        <p:spPr>
          <a:xfrm>
            <a:off x="285720" y="13572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Скільки в числі одиниць? </a:t>
            </a:r>
            <a:endParaRPr lang="ru-RU" sz="2400" dirty="0"/>
          </a:p>
        </p:txBody>
      </p:sp>
      <p:sp>
        <p:nvSpPr>
          <p:cNvPr id="141" name="TextBox 140"/>
          <p:cNvSpPr txBox="1"/>
          <p:nvPr/>
        </p:nvSpPr>
        <p:spPr>
          <a:xfrm>
            <a:off x="357158" y="13572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Скільки треба покласти намистинок?</a:t>
            </a:r>
            <a:endParaRPr lang="ru-RU" sz="24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357158" y="1428736"/>
            <a:ext cx="37862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Познач картками число 72.</a:t>
            </a:r>
            <a:endParaRPr lang="ru-RU" sz="2400" dirty="0"/>
          </a:p>
        </p:txBody>
      </p:sp>
      <p:sp>
        <p:nvSpPr>
          <p:cNvPr id="100" name="TextBox 99"/>
          <p:cNvSpPr txBox="1"/>
          <p:nvPr/>
        </p:nvSpPr>
        <p:spPr>
          <a:xfrm>
            <a:off x="357222" y="13572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Покажіть десятки.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85720" y="13572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</a:t>
            </a:r>
            <a:r>
              <a:rPr lang="uk-UA" sz="2400" dirty="0" smtClean="0"/>
              <a:t>На якому місці справа наліво записуємо число десятків?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285720" y="13572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</a:t>
            </a:r>
            <a:r>
              <a:rPr lang="uk-UA" sz="2400" dirty="0" smtClean="0"/>
              <a:t>Покажіть одиниці.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357158" y="1428736"/>
            <a:ext cx="771530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На якому місці справа наліво записуємо число одиниць</a:t>
            </a:r>
            <a:r>
              <a:rPr lang="uk-UA" sz="2400" dirty="0" smtClean="0"/>
              <a:t>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3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4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2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3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4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89" grpId="0"/>
      <p:bldP spid="100" grpId="0"/>
      <p:bldP spid="100" grpId="1"/>
      <p:bldP spid="111" grpId="0"/>
      <p:bldP spid="111" grpId="1"/>
      <p:bldP spid="122" grpId="0"/>
      <p:bldP spid="122" grpId="1"/>
      <p:bldP spid="133" grpId="0"/>
      <p:bldP spid="1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28584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Запис чисел першої сотні</a:t>
            </a:r>
            <a:endParaRPr lang="ru-RU" sz="3600" b="1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84784"/>
            <a:ext cx="89297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0888"/>
            <a:ext cx="8929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41490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1490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Порядок чисел першої сотні. </a:t>
            </a:r>
            <a:br>
              <a:rPr lang="uk-UA" sz="3600" dirty="0" smtClean="0"/>
            </a:br>
            <a:r>
              <a:rPr lang="uk-UA" sz="3600" dirty="0" smtClean="0"/>
              <a:t>Запис чисел</a:t>
            </a:r>
            <a:endParaRPr lang="ru-RU" sz="3600" dirty="0"/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Наступне та попереднє число</a:t>
            </a:r>
            <a:endParaRPr lang="ru-RU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9144000" cy="178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103" y="1556792"/>
            <a:ext cx="9152103" cy="21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Наступне та попереднє число</a:t>
            </a:r>
            <a:endParaRPr lang="ru-RU" sz="3600" dirty="0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547813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</a:rPr>
              <a:t>79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-5537483">
            <a:off x="2016125" y="2816870"/>
            <a:ext cx="287337" cy="649288"/>
          </a:xfrm>
          <a:prstGeom prst="curvedLeftArrow">
            <a:avLst>
              <a:gd name="adj1" fmla="val 45193"/>
              <a:gd name="adj2" fmla="val 90387"/>
              <a:gd name="adj3" fmla="val 35134"/>
            </a:avLst>
          </a:prstGeom>
          <a:solidFill>
            <a:srgbClr val="F616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07704" y="2564904"/>
            <a:ext cx="664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+ 1</a:t>
            </a:r>
            <a:endParaRPr lang="ru-RU" sz="2400" b="1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 rot="5400000">
            <a:off x="1402556" y="2854177"/>
            <a:ext cx="288925" cy="576262"/>
          </a:xfrm>
          <a:prstGeom prst="curvedRightArrow">
            <a:avLst>
              <a:gd name="adj1" fmla="val 39890"/>
              <a:gd name="adj2" fmla="val 797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187624" y="2564904"/>
            <a:ext cx="574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- 1</a:t>
            </a:r>
            <a:endParaRPr lang="ru-RU" sz="2400" b="1" dirty="0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124075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</a:rPr>
              <a:t>80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971550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</a:rPr>
              <a:t>78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31923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</a:rPr>
              <a:t>60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 rot="-5537483">
            <a:off x="4400235" y="2816870"/>
            <a:ext cx="287337" cy="649288"/>
          </a:xfrm>
          <a:prstGeom prst="curvedLeftArrow">
            <a:avLst>
              <a:gd name="adj1" fmla="val 45193"/>
              <a:gd name="adj2" fmla="val 90387"/>
              <a:gd name="adj3" fmla="val 35134"/>
            </a:avLst>
          </a:prstGeom>
          <a:solidFill>
            <a:srgbClr val="F616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291814" y="2564904"/>
            <a:ext cx="708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+ 1</a:t>
            </a:r>
            <a:endParaRPr lang="ru-RU" sz="2400" b="1" dirty="0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 rot="5400000">
            <a:off x="3786666" y="2854177"/>
            <a:ext cx="288925" cy="576262"/>
          </a:xfrm>
          <a:prstGeom prst="curvedRightArrow">
            <a:avLst>
              <a:gd name="adj1" fmla="val 39890"/>
              <a:gd name="adj2" fmla="val 797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571734" y="2564904"/>
            <a:ext cx="574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- 1</a:t>
            </a:r>
            <a:endParaRPr lang="ru-RU" sz="2400" b="1" dirty="0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508185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</a:rPr>
              <a:t>61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355660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</a:rPr>
              <a:t>59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718005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</a:rPr>
              <a:t>41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 rot="-5537483">
            <a:off x="7186317" y="2816870"/>
            <a:ext cx="287337" cy="649288"/>
          </a:xfrm>
          <a:prstGeom prst="curvedLeftArrow">
            <a:avLst>
              <a:gd name="adj1" fmla="val 45193"/>
              <a:gd name="adj2" fmla="val 90387"/>
              <a:gd name="adj3" fmla="val 35134"/>
            </a:avLst>
          </a:prstGeom>
          <a:solidFill>
            <a:srgbClr val="F6164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7077896" y="2564904"/>
            <a:ext cx="851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+ 1</a:t>
            </a:r>
            <a:endParaRPr lang="ru-RU" sz="2400" b="1" dirty="0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 rot="5400000">
            <a:off x="6572748" y="2854177"/>
            <a:ext cx="288925" cy="576262"/>
          </a:xfrm>
          <a:prstGeom prst="curvedRightArrow">
            <a:avLst>
              <a:gd name="adj1" fmla="val 39890"/>
              <a:gd name="adj2" fmla="val 7978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357816" y="2564904"/>
            <a:ext cx="574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- 1</a:t>
            </a:r>
            <a:endParaRPr lang="ru-RU" sz="2400" b="1" dirty="0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7294267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</a:rPr>
              <a:t>42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6141742" y="328518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</a:rPr>
              <a:t>40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8964488" cy="190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/>
      <p:bldP spid="21" grpId="0"/>
      <p:bldP spid="23" grpId="0" animBg="1"/>
      <p:bldP spid="25" grpId="0" animBg="1"/>
      <p:bldP spid="27" grpId="0"/>
      <p:bldP spid="28" grpId="0"/>
      <p:bldP spid="30" grpId="0" animBg="1"/>
      <p:bldP spid="32" grpId="0" animBg="1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23928" y="157161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grpSp>
        <p:nvGrpSpPr>
          <p:cNvPr id="2" name="Группа 13"/>
          <p:cNvGrpSpPr/>
          <p:nvPr/>
        </p:nvGrpSpPr>
        <p:grpSpPr>
          <a:xfrm>
            <a:off x="3275856" y="1605812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15" name="Овал 14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3203848" y="5892092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00FF"/>
                </a:solidFill>
              </a:rPr>
              <a:t>10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51920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3923928" y="200366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3851920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923928" y="243570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851920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3923928" y="286775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851920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3923928" y="329980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3851920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3923928" y="373185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851920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6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3923928" y="416390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3851920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7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3923928" y="459594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3851920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8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3923928" y="502799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3851920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9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3923928" y="546004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203848" y="5892092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0000FF"/>
                </a:solidFill>
              </a:rPr>
              <a:t>2</a:t>
            </a:r>
            <a:r>
              <a:rPr lang="en-US" sz="7200" b="1" dirty="0" smtClean="0">
                <a:solidFill>
                  <a:srgbClr val="0000FF"/>
                </a:solidFill>
              </a:rPr>
              <a:t>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0" y="318884"/>
            <a:ext cx="9501222" cy="1252728"/>
          </a:xfrm>
        </p:spPr>
        <p:txBody>
          <a:bodyPr>
            <a:normAutofit fontScale="90000"/>
          </a:bodyPr>
          <a:lstStyle/>
          <a:p>
            <a:pPr algn="ctr">
              <a:spcAft>
                <a:spcPts val="1800"/>
              </a:spcAft>
            </a:pPr>
            <a:r>
              <a:rPr lang="uk-UA" sz="4000" dirty="0" smtClean="0"/>
              <a:t>Утворення </a:t>
            </a:r>
            <a:r>
              <a:rPr lang="uk-UA" sz="4000" dirty="0" smtClean="0"/>
              <a:t>чисел першої сотні</a:t>
            </a:r>
            <a:br>
              <a:rPr lang="uk-UA" sz="4000" dirty="0" smtClean="0"/>
            </a:br>
            <a:r>
              <a:rPr lang="uk-UA" sz="4000" dirty="0" smtClean="0"/>
              <a:t>Практичні </a:t>
            </a:r>
            <a:r>
              <a:rPr lang="uk-UA" sz="4000" dirty="0" smtClean="0"/>
              <a:t>вправи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pSp>
        <p:nvGrpSpPr>
          <p:cNvPr id="3" name="Группа 13"/>
          <p:cNvGrpSpPr/>
          <p:nvPr/>
        </p:nvGrpSpPr>
        <p:grpSpPr>
          <a:xfrm>
            <a:off x="4716016" y="1571612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37" name="Овал 36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50" name="Овал 49"/>
          <p:cNvSpPr/>
          <p:nvPr/>
        </p:nvSpPr>
        <p:spPr>
          <a:xfrm>
            <a:off x="4644008" y="157161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923928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644008" y="200366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923928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644008" y="243570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23928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644008" y="286775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857620" y="58920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4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32" y="1785926"/>
            <a:ext cx="335758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 smtClean="0"/>
              <a:t>Полічіть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11 до 24</a:t>
            </a:r>
            <a:r>
              <a:rPr lang="ru-RU" sz="2400" dirty="0" smtClean="0"/>
              <a:t>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Проілюструйте</a:t>
            </a:r>
            <a:r>
              <a:rPr lang="ru-RU" sz="2400" dirty="0" smtClean="0"/>
              <a:t> </a:t>
            </a:r>
            <a:r>
              <a:rPr lang="ru-RU" sz="2400" dirty="0" smtClean="0"/>
              <a:t>числа </a:t>
            </a:r>
            <a:r>
              <a:rPr lang="ru-RU" sz="2400" dirty="0" err="1" smtClean="0"/>
              <a:t>намистинками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4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4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08646 0.00023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4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4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4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4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00"/>
                            </p:stCondLst>
                            <p:childTnLst>
                              <p:par>
                                <p:cTn id="1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4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5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0"/>
                            </p:stCondLst>
                            <p:childTnLst>
                              <p:par>
                                <p:cTn id="19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4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4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4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8" grpId="0" animBg="1"/>
      <p:bldP spid="49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18" y="442898"/>
            <a:ext cx="8701062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uk-UA" sz="4000" dirty="0" smtClean="0"/>
              <a:t>Практичні вправи 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100" b="1" i="1" dirty="0"/>
          </a:p>
        </p:txBody>
      </p:sp>
      <p:grpSp>
        <p:nvGrpSpPr>
          <p:cNvPr id="3" name="Группа 7"/>
          <p:cNvGrpSpPr/>
          <p:nvPr/>
        </p:nvGrpSpPr>
        <p:grpSpPr>
          <a:xfrm>
            <a:off x="3929058" y="142873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9" name="Овал 8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071934" y="5857892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0000FF"/>
                </a:solidFill>
              </a:rPr>
              <a:t>3</a:t>
            </a:r>
            <a:r>
              <a:rPr lang="en-US" sz="7200" b="1" dirty="0" smtClean="0">
                <a:solidFill>
                  <a:srgbClr val="0000FF"/>
                </a:solidFill>
              </a:rPr>
              <a:t>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585789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6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214942" y="142873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214942" y="271462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214942" y="228599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14942" y="185736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214942" y="357187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214942" y="314324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grpSp>
        <p:nvGrpSpPr>
          <p:cNvPr id="5" name="Группа 28"/>
          <p:cNvGrpSpPr/>
          <p:nvPr/>
        </p:nvGrpSpPr>
        <p:grpSpPr>
          <a:xfrm>
            <a:off x="4438648" y="1438260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30" name="Овал 29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9"/>
          <p:cNvGrpSpPr/>
          <p:nvPr/>
        </p:nvGrpSpPr>
        <p:grpSpPr>
          <a:xfrm>
            <a:off x="3428992" y="142873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41" name="Овал 40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-32" y="1500174"/>
            <a:ext cx="335758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 smtClean="0"/>
              <a:t>Покладіть</a:t>
            </a:r>
            <a:r>
              <a:rPr lang="ru-RU" sz="2400" dirty="0" smtClean="0"/>
              <a:t> 3 </a:t>
            </a:r>
            <a:r>
              <a:rPr lang="ru-RU" sz="2400" dirty="0" err="1" smtClean="0"/>
              <a:t>стрижні</a:t>
            </a:r>
            <a:r>
              <a:rPr lang="ru-RU" sz="2400" dirty="0" smtClean="0"/>
              <a:t> – десятки, та 6 </a:t>
            </a:r>
            <a:r>
              <a:rPr lang="ru-RU" sz="2400" dirty="0" err="1" smtClean="0"/>
              <a:t>намистинок</a:t>
            </a:r>
            <a:r>
              <a:rPr lang="ru-RU" sz="2400" dirty="0" smtClean="0"/>
              <a:t> - </a:t>
            </a:r>
            <a:r>
              <a:rPr lang="ru-RU" sz="2400" dirty="0" err="1" smtClean="0"/>
              <a:t>одиниць</a:t>
            </a:r>
            <a:r>
              <a:rPr lang="ru-RU" sz="2400" dirty="0" smtClean="0"/>
              <a:t>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err="1" smtClean="0"/>
              <a:t>Позначте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картками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відповідне</a:t>
            </a:r>
            <a:r>
              <a:rPr lang="ru-RU" sz="2400" dirty="0" smtClean="0"/>
              <a:t> число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-32" y="1500174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Прочитаємо число: 3 десятки – це число тридцять, та ще 6 одиниць – буде </a:t>
            </a:r>
            <a:r>
              <a:rPr lang="uk-UA" sz="2400" b="1" i="1" dirty="0" smtClean="0"/>
              <a:t>тридцять шість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-32" y="1500174"/>
            <a:ext cx="3357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Скільки в </a:t>
            </a:r>
            <a:r>
              <a:rPr lang="uk-UA" sz="2400" dirty="0" smtClean="0"/>
              <a:t>ньому десятків</a:t>
            </a:r>
            <a:r>
              <a:rPr lang="uk-UA" sz="2400" dirty="0" smtClean="0"/>
              <a:t>? Покажіть десятки.</a:t>
            </a:r>
            <a:endParaRPr lang="ru-RU" sz="2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-32" y="1500174"/>
            <a:ext cx="335758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Скільки в </a:t>
            </a:r>
            <a:r>
              <a:rPr lang="uk-UA" sz="2400" dirty="0" smtClean="0"/>
              <a:t>ньому</a:t>
            </a:r>
            <a:r>
              <a:rPr lang="uk-UA" sz="2400" dirty="0" smtClean="0"/>
              <a:t> </a:t>
            </a:r>
            <a:r>
              <a:rPr lang="uk-UA" sz="2400" dirty="0" smtClean="0"/>
              <a:t>одиниць</a:t>
            </a:r>
            <a:r>
              <a:rPr lang="uk-UA" sz="2400" dirty="0" smtClean="0"/>
              <a:t>? Покажіть одиниці.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51" grpId="0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18" y="442898"/>
            <a:ext cx="8701062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uk-UA" sz="4000" dirty="0" smtClean="0"/>
              <a:t>Практичні </a:t>
            </a:r>
            <a:r>
              <a:rPr lang="uk-UA" sz="4000" dirty="0" smtClean="0"/>
              <a:t>вправи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endParaRPr lang="ru-RU" sz="3100" b="1" i="1" dirty="0"/>
          </a:p>
        </p:txBody>
      </p:sp>
      <p:grpSp>
        <p:nvGrpSpPr>
          <p:cNvPr id="7" name="Группа 50"/>
          <p:cNvGrpSpPr/>
          <p:nvPr/>
        </p:nvGrpSpPr>
        <p:grpSpPr>
          <a:xfrm>
            <a:off x="5214942" y="14555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52" name="Овал 51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4357686" y="5877272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0000FF"/>
                </a:solidFill>
              </a:rPr>
              <a:t>7</a:t>
            </a:r>
            <a:r>
              <a:rPr lang="en-US" sz="7200" b="1" dirty="0" smtClean="0">
                <a:solidFill>
                  <a:srgbClr val="0000FF"/>
                </a:solidFill>
              </a:rPr>
              <a:t>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00628" y="5877272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2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6143636" y="145552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6143636" y="188415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grpSp>
        <p:nvGrpSpPr>
          <p:cNvPr id="10" name="Группа 66"/>
          <p:cNvGrpSpPr/>
          <p:nvPr/>
        </p:nvGrpSpPr>
        <p:grpSpPr>
          <a:xfrm>
            <a:off x="4786314" y="14555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68" name="Овал 67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77"/>
          <p:cNvGrpSpPr/>
          <p:nvPr/>
        </p:nvGrpSpPr>
        <p:grpSpPr>
          <a:xfrm>
            <a:off x="4357686" y="14555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79" name="Овал 78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88"/>
          <p:cNvGrpSpPr/>
          <p:nvPr/>
        </p:nvGrpSpPr>
        <p:grpSpPr>
          <a:xfrm>
            <a:off x="3929058" y="14555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90" name="Овал 89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99"/>
          <p:cNvGrpSpPr/>
          <p:nvPr/>
        </p:nvGrpSpPr>
        <p:grpSpPr>
          <a:xfrm>
            <a:off x="3500430" y="14555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101" name="Овал 100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110"/>
          <p:cNvGrpSpPr/>
          <p:nvPr/>
        </p:nvGrpSpPr>
        <p:grpSpPr>
          <a:xfrm>
            <a:off x="3071802" y="14555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112" name="Овал 111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121"/>
          <p:cNvGrpSpPr/>
          <p:nvPr/>
        </p:nvGrpSpPr>
        <p:grpSpPr>
          <a:xfrm>
            <a:off x="2643174" y="14555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123" name="Овал 122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-32" y="1857364"/>
            <a:ext cx="26432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Проілюструйте намистинками число 72.</a:t>
            </a:r>
            <a:endParaRPr lang="ru-RU" sz="24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-32" y="1859340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Скільки в числі </a:t>
            </a:r>
            <a:r>
              <a:rPr lang="uk-UA" sz="2400" dirty="0" smtClean="0"/>
              <a:t>72 десятків? 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Яка цифра в записі числа позначає десятки?</a:t>
            </a:r>
            <a:endParaRPr lang="ru-RU" sz="24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-32" y="1857364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Скільки в числі </a:t>
            </a:r>
            <a:r>
              <a:rPr lang="uk-UA" sz="2400" dirty="0" smtClean="0"/>
              <a:t>72 </a:t>
            </a:r>
            <a:r>
              <a:rPr lang="uk-UA" sz="2400" dirty="0" smtClean="0"/>
              <a:t>одиниць</a:t>
            </a:r>
            <a:r>
              <a:rPr lang="uk-UA" sz="2400" dirty="0" smtClean="0"/>
              <a:t>?</a:t>
            </a:r>
          </a:p>
          <a:p>
            <a:pPr>
              <a:lnSpc>
                <a:spcPct val="80000"/>
              </a:lnSpc>
            </a:pPr>
            <a:r>
              <a:rPr lang="uk-UA" sz="2400" dirty="0" smtClean="0"/>
              <a:t> Яка цифра в записі числа позначає одиниці?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1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2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2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3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89" grpId="0"/>
      <p:bldP spid="100" grpId="0"/>
      <p:bldP spid="100" grpId="1"/>
      <p:bldP spid="111" grpId="0"/>
      <p:bldP spid="1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289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8435107" cy="32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3"/>
            <a:ext cx="25094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25094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25094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77072"/>
            <a:ext cx="25094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77072"/>
            <a:ext cx="209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293096"/>
            <a:ext cx="209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437112"/>
            <a:ext cx="209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653136"/>
            <a:ext cx="209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869160"/>
            <a:ext cx="209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584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Назви</a:t>
            </a:r>
            <a:r>
              <a:rPr lang="uk-UA" sz="3600" b="1" dirty="0" smtClean="0"/>
              <a:t> чисел першої сотні</a:t>
            </a:r>
            <a:endParaRPr lang="ru-RU" sz="36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56724"/>
            <a:ext cx="8229600" cy="325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8706509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1460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Порядок чисел першої сотні</a:t>
            </a:r>
            <a:endParaRPr lang="ru-RU" sz="36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40960" cy="183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7374"/>
            <a:ext cx="8820472" cy="225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88" y="1714488"/>
            <a:ext cx="9055044" cy="396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5708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Порядок чисел першої сотні</a:t>
            </a:r>
            <a:endParaRPr lang="ru-RU" sz="3600" b="1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9517"/>
            <a:ext cx="9144032" cy="75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10754"/>
            <a:ext cx="9161848" cy="504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3714744" y="1776402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9" name="Овал 8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3857620" y="6052826"/>
            <a:ext cx="1285884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0000FF"/>
                </a:solidFill>
              </a:rPr>
              <a:t>3</a:t>
            </a:r>
            <a:r>
              <a:rPr lang="en-US" sz="7200" b="1" dirty="0" smtClean="0">
                <a:solidFill>
                  <a:srgbClr val="0000FF"/>
                </a:solidFill>
              </a:rPr>
              <a:t>0</a:t>
            </a:r>
            <a:endParaRPr lang="ru-RU" sz="7200" b="1" dirty="0">
              <a:solidFill>
                <a:srgbClr val="0000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00562" y="6052826"/>
            <a:ext cx="58102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 smtClean="0">
                <a:solidFill>
                  <a:srgbClr val="FF0000"/>
                </a:solidFill>
              </a:rPr>
              <a:t>6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000628" y="177640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00628" y="3062286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000628" y="2633658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000628" y="2205030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00628" y="3919542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000628" y="3490914"/>
            <a:ext cx="428628" cy="42862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ru-RU"/>
          </a:p>
        </p:txBody>
      </p:sp>
      <p:grpSp>
        <p:nvGrpSpPr>
          <p:cNvPr id="4" name="Группа 28"/>
          <p:cNvGrpSpPr/>
          <p:nvPr/>
        </p:nvGrpSpPr>
        <p:grpSpPr>
          <a:xfrm>
            <a:off x="4224334" y="1785926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30" name="Овал 29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9"/>
          <p:cNvGrpSpPr/>
          <p:nvPr/>
        </p:nvGrpSpPr>
        <p:grpSpPr>
          <a:xfrm>
            <a:off x="3214678" y="1776402"/>
            <a:ext cx="428628" cy="4286280"/>
            <a:chOff x="5857884" y="1142984"/>
            <a:chExt cx="428628" cy="4286280"/>
          </a:xfrm>
          <a:solidFill>
            <a:srgbClr val="FFFF00"/>
          </a:solidFill>
        </p:grpSpPr>
        <p:sp>
          <p:nvSpPr>
            <p:cNvPr id="41" name="Овал 40"/>
            <p:cNvSpPr/>
            <p:nvPr/>
          </p:nvSpPr>
          <p:spPr>
            <a:xfrm>
              <a:off x="5857884" y="114298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5857884" y="157161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857884" y="200024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5857884" y="242886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5857884" y="285749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857884" y="3286124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857884" y="3714752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857884" y="4143380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5857884" y="4572008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857884" y="5000636"/>
              <a:ext cx="428628" cy="42862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 fov="0">
                <a:rot lat="0" lon="0" rev="0"/>
              </a:camera>
              <a:lightRig rig="glow" dir="t">
                <a:rot lat="0" lon="0" rev="4800000"/>
              </a:lightRig>
            </a:scene3d>
            <a:sp3d prstMaterial="powder">
              <a:bevelT w="50800" h="50800"/>
              <a:contourClr>
                <a:schemeClr val="accent3"/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82550" h="38100" prst="coolSlant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134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501222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Розрядний </a:t>
            </a:r>
            <a:r>
              <a:rPr lang="uk-UA" sz="4000" dirty="0" smtClean="0"/>
              <a:t>склад числа</a:t>
            </a:r>
            <a:br>
              <a:rPr lang="uk-UA" sz="4000" dirty="0" smtClean="0"/>
            </a:br>
            <a:r>
              <a:rPr lang="uk-UA" sz="4000" dirty="0" smtClean="0"/>
              <a:t>Практичні </a:t>
            </a:r>
            <a:r>
              <a:rPr lang="uk-UA" sz="4000" dirty="0" smtClean="0"/>
              <a:t>вправи</a:t>
            </a:r>
            <a:endParaRPr lang="ru-RU" sz="3100" i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142844" y="138355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Що означає цифра 3?</a:t>
            </a:r>
            <a:endParaRPr lang="ru-RU" sz="2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42844" y="13572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Скільки треба покласти </a:t>
            </a:r>
            <a:r>
              <a:rPr lang="uk-UA" sz="2400" dirty="0" smtClean="0"/>
              <a:t>стрижнів-десятків? </a:t>
            </a:r>
            <a:endParaRPr lang="ru-RU" sz="2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71406" y="13572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Що означає цифра 6 в записі числа 36?</a:t>
            </a:r>
            <a:endParaRPr lang="ru-RU" sz="2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142908" y="1357298"/>
            <a:ext cx="678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Скільки треба покласти </a:t>
            </a:r>
            <a:r>
              <a:rPr lang="uk-UA" sz="2400" dirty="0" smtClean="0"/>
              <a:t>намистинок-одиниць?</a:t>
            </a:r>
            <a:endParaRPr lang="ru-RU" sz="2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42844" y="1428736"/>
            <a:ext cx="371477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Познач картками число 36.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4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33" grpId="0"/>
      <p:bldP spid="133" grpId="1"/>
      <p:bldP spid="135" grpId="0"/>
      <p:bldP spid="135" grpId="1"/>
      <p:bldP spid="136" grpId="0"/>
      <p:bldP spid="136" grpId="1"/>
      <p:bldP spid="137" grpId="0"/>
      <p:bldP spid="137" grpId="1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67fbfc9c6e2c6b6d28ffdc98775ea9c8eea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5012</TotalTime>
  <Words>275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Модульная</vt:lpstr>
      <vt:lpstr>Усна та письмова нумерація  чисел 21 - 100 </vt:lpstr>
      <vt:lpstr>Утворення чисел першої сотні Практичні вправи  </vt:lpstr>
      <vt:lpstr>Практичні вправи  </vt:lpstr>
      <vt:lpstr>Практичні вправи   </vt:lpstr>
      <vt:lpstr>Слайд 5</vt:lpstr>
      <vt:lpstr>Назви чисел першої сотні</vt:lpstr>
      <vt:lpstr>Порядок чисел першої сотні</vt:lpstr>
      <vt:lpstr>Порядок чисел першої сотні</vt:lpstr>
      <vt:lpstr>Розрядний склад числа Практичні вправи</vt:lpstr>
      <vt:lpstr> Розрядний склад числа Практичні вправи</vt:lpstr>
      <vt:lpstr>Запис чисел першої сотні</vt:lpstr>
      <vt:lpstr>Порядок чисел першої сотні.  Запис чисел</vt:lpstr>
      <vt:lpstr>Наступне та попереднє число</vt:lpstr>
      <vt:lpstr>Наступне та попереднє число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Методика навчання нумерації чисел першої сотні</dc:title>
  <dc:creator>Admin</dc:creator>
  <cp:lastModifiedBy>Marinochka</cp:lastModifiedBy>
  <cp:revision>253</cp:revision>
  <dcterms:created xsi:type="dcterms:W3CDTF">2013-03-10T16:17:17Z</dcterms:created>
  <dcterms:modified xsi:type="dcterms:W3CDTF">2015-06-07T18:53:55Z</dcterms:modified>
</cp:coreProperties>
</file>