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412" r:id="rId2"/>
    <p:sldId id="446" r:id="rId3"/>
    <p:sldId id="421" r:id="rId4"/>
    <p:sldId id="353" r:id="rId5"/>
    <p:sldId id="355" r:id="rId6"/>
    <p:sldId id="356" r:id="rId7"/>
    <p:sldId id="358" r:id="rId8"/>
    <p:sldId id="365" r:id="rId9"/>
    <p:sldId id="359" r:id="rId10"/>
    <p:sldId id="366" r:id="rId11"/>
    <p:sldId id="360" r:id="rId12"/>
    <p:sldId id="361" r:id="rId13"/>
    <p:sldId id="357" r:id="rId14"/>
    <p:sldId id="367" r:id="rId15"/>
    <p:sldId id="368" r:id="rId16"/>
    <p:sldId id="369" r:id="rId17"/>
    <p:sldId id="372" r:id="rId18"/>
    <p:sldId id="374" r:id="rId19"/>
    <p:sldId id="371" r:id="rId20"/>
    <p:sldId id="370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66"/>
    <a:srgbClr val="56E507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Під час вивчення</a:t>
          </a:r>
          <a:r>
            <a:rPr lang="uk-UA" sz="2400" b="0" dirty="0" smtClean="0"/>
            <a:t> теми </a:t>
          </a:r>
          <a:r>
            <a:rPr lang="uk-UA" sz="2400" b="0" dirty="0" err="1" smtClean="0"/>
            <a:t>“Таблиці</a:t>
          </a:r>
          <a:r>
            <a:rPr lang="uk-UA" sz="2400" b="0" dirty="0" smtClean="0"/>
            <a:t> множення та </a:t>
          </a:r>
          <a:r>
            <a:rPr lang="uk-UA" sz="2400" b="0" dirty="0" err="1" smtClean="0"/>
            <a:t>ділення”</a:t>
          </a:r>
          <a:r>
            <a:rPr lang="uk-UA" sz="2400" b="0" dirty="0" smtClean="0"/>
            <a:t>. 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r>
            <a:rPr lang="en-US" dirty="0" smtClean="0"/>
            <a:t> 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знання табличних результатів табличного  множення й ділення.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Таблиці множення та ділення.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 custScaleX="135839" custScaleY="202975" custLinFactNeighborY="-1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LinFactNeighborX="5524" custLinFactNeighborY="97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133967" custScaleY="175488" custLinFactNeighborX="-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LinFactNeighborY="-36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 custScaleX="148138" custScaleY="14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 custLinFactNeighborY="17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CCD592AF-4102-4A26-AAEA-20E94D0A25B1}" type="presOf" srcId="{87AE578C-A7D6-4BA7-AC74-5F3910210EA0}" destId="{C304CC1A-50F7-41CE-B6E7-F54DA0D51C3E}" srcOrd="0" destOrd="0" presId="urn:microsoft.com/office/officeart/2005/8/layout/hProcess4"/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3B6F87DF-D284-4710-9262-0483FACB3A75}" type="presOf" srcId="{83DD4B08-01A5-4157-B0CE-0DB41A3F9500}" destId="{2A1E31EA-9DE8-47CD-B15E-179BA534D703}" srcOrd="0" destOrd="0" presId="urn:microsoft.com/office/officeart/2005/8/layout/hProcess4"/>
    <dgm:cxn modelId="{B32CF95E-ACE3-44EE-965D-F74CB60065C2}" type="presOf" srcId="{C350EBC7-3E50-402A-81F5-F2537750B919}" destId="{0730222D-04AE-433C-A833-824D8D007180}" srcOrd="1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FC59F8E0-B886-4772-B964-29A7E5ED593C}" type="presOf" srcId="{BC1C9E22-52AF-4EE3-BBCE-5945C166C939}" destId="{C3B6A7A3-7646-48CF-BAA5-D7C32D7A6A73}" srcOrd="0" destOrd="0" presId="urn:microsoft.com/office/officeart/2005/8/layout/hProcess4"/>
    <dgm:cxn modelId="{7511F754-9AC5-4F98-8F12-49566EDDDCFF}" type="presOf" srcId="{87AE578C-A7D6-4BA7-AC74-5F3910210EA0}" destId="{C793CB1B-FEA6-4216-99BD-1D32C0A8C8AD}" srcOrd="1" destOrd="0" presId="urn:microsoft.com/office/officeart/2005/8/layout/hProcess4"/>
    <dgm:cxn modelId="{20697EFF-DE43-4FFA-8DFE-7187DE03372C}" type="presOf" srcId="{83AA3EF4-9735-47FD-8540-81B470C9655E}" destId="{5176D2B1-C7F7-41FB-A8A4-521C82426CEB}" srcOrd="0" destOrd="0" presId="urn:microsoft.com/office/officeart/2005/8/layout/hProcess4"/>
    <dgm:cxn modelId="{902EADF7-5CD4-4030-9A1D-214A819B6702}" type="presOf" srcId="{1AEC3710-63F7-4E78-B3C9-877BEA726FDC}" destId="{9781502A-2C5B-4DFE-A014-8674B1178172}" srcOrd="0" destOrd="0" presId="urn:microsoft.com/office/officeart/2005/8/layout/hProcess4"/>
    <dgm:cxn modelId="{84E417B6-4801-49B3-BF9B-DB90B4D5E075}" type="presOf" srcId="{C350EBC7-3E50-402A-81F5-F2537750B919}" destId="{70A5062C-0EAD-45A0-BD35-31E790C02EFA}" srcOrd="0" destOrd="0" presId="urn:microsoft.com/office/officeart/2005/8/layout/hProcess4"/>
    <dgm:cxn modelId="{833027F8-22D8-4D31-A333-7F2A4E459EAC}" type="presOf" srcId="{96F76B45-3691-4365-9A0B-11F99BFD8D93}" destId="{DF81ACE1-3577-45A4-B575-4515BF90D5FE}" srcOrd="0" destOrd="0" presId="urn:microsoft.com/office/officeart/2005/8/layout/hProcess4"/>
    <dgm:cxn modelId="{B724B044-D1A6-4F13-B287-191836CBE730}" type="presOf" srcId="{D259844F-FE3A-4D9B-82F9-E1ED17876F6C}" destId="{7D1E1C80-EC85-4BE6-A3C9-F2B9D3EE58E6}" srcOrd="0" destOrd="0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264AF5F1-74BA-470E-B816-F846EE732E1F}" type="presOf" srcId="{707BCFB4-D36D-4B51-94E2-81ADF68B2B0B}" destId="{E5BC15E3-C06F-4FE7-A6F6-E9D2FEBBC76D}" srcOrd="1" destOrd="0" presId="urn:microsoft.com/office/officeart/2005/8/layout/hProcess4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46403B06-2A7D-46C9-9571-EC243EE7B722}" type="presOf" srcId="{707BCFB4-D36D-4B51-94E2-81ADF68B2B0B}" destId="{96BFCEAD-BEFB-4A15-938A-EF0B00A0F4FF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7E339022-0330-48EC-9931-5C572F943B3A}" type="presParOf" srcId="{DF81ACE1-3577-45A4-B575-4515BF90D5FE}" destId="{D8C2077E-409A-464D-81C9-BB1E51232E5E}" srcOrd="0" destOrd="0" presId="urn:microsoft.com/office/officeart/2005/8/layout/hProcess4"/>
    <dgm:cxn modelId="{986D0A99-76DA-409B-A742-20737A45B329}" type="presParOf" srcId="{DF81ACE1-3577-45A4-B575-4515BF90D5FE}" destId="{E0EE563E-3239-4801-BD98-CEEF4B31D503}" srcOrd="1" destOrd="0" presId="urn:microsoft.com/office/officeart/2005/8/layout/hProcess4"/>
    <dgm:cxn modelId="{759DC55B-FFC6-47E7-AFE8-4D4E73AAD88B}" type="presParOf" srcId="{DF81ACE1-3577-45A4-B575-4515BF90D5FE}" destId="{1D15AC2B-DF65-4E9E-8CD1-E2E833E13FD3}" srcOrd="2" destOrd="0" presId="urn:microsoft.com/office/officeart/2005/8/layout/hProcess4"/>
    <dgm:cxn modelId="{32592F60-20BC-4E36-A67D-DCAA93780A56}" type="presParOf" srcId="{1D15AC2B-DF65-4E9E-8CD1-E2E833E13FD3}" destId="{006CEBB4-7233-4B61-BF6B-E6273D33EB9B}" srcOrd="0" destOrd="0" presId="urn:microsoft.com/office/officeart/2005/8/layout/hProcess4"/>
    <dgm:cxn modelId="{5DE3C4BB-FDB5-41EC-8F15-3EE663B49889}" type="presParOf" srcId="{006CEBB4-7233-4B61-BF6B-E6273D33EB9B}" destId="{A3A33E5C-E3B3-4531-8593-876B45B658AD}" srcOrd="0" destOrd="0" presId="urn:microsoft.com/office/officeart/2005/8/layout/hProcess4"/>
    <dgm:cxn modelId="{0AC6A428-48F5-4424-8C08-5C0434781B14}" type="presParOf" srcId="{006CEBB4-7233-4B61-BF6B-E6273D33EB9B}" destId="{70A5062C-0EAD-45A0-BD35-31E790C02EFA}" srcOrd="1" destOrd="0" presId="urn:microsoft.com/office/officeart/2005/8/layout/hProcess4"/>
    <dgm:cxn modelId="{3553E99D-E8AC-45FF-ADAA-8120D4FF2AFA}" type="presParOf" srcId="{006CEBB4-7233-4B61-BF6B-E6273D33EB9B}" destId="{0730222D-04AE-433C-A833-824D8D007180}" srcOrd="2" destOrd="0" presId="urn:microsoft.com/office/officeart/2005/8/layout/hProcess4"/>
    <dgm:cxn modelId="{264B3F1C-4290-4333-8E83-EB489EF919FC}" type="presParOf" srcId="{006CEBB4-7233-4B61-BF6B-E6273D33EB9B}" destId="{7D1E1C80-EC85-4BE6-A3C9-F2B9D3EE58E6}" srcOrd="3" destOrd="0" presId="urn:microsoft.com/office/officeart/2005/8/layout/hProcess4"/>
    <dgm:cxn modelId="{CDA60570-E33A-4C4C-8A94-2CB4C56595BA}" type="presParOf" srcId="{006CEBB4-7233-4B61-BF6B-E6273D33EB9B}" destId="{8F1B3D76-7059-4476-88E2-E36BCA625A49}" srcOrd="4" destOrd="0" presId="urn:microsoft.com/office/officeart/2005/8/layout/hProcess4"/>
    <dgm:cxn modelId="{16981D48-73CA-4A88-8FC8-6FC436D2D2B0}" type="presParOf" srcId="{1D15AC2B-DF65-4E9E-8CD1-E2E833E13FD3}" destId="{C3B6A7A3-7646-48CF-BAA5-D7C32D7A6A73}" srcOrd="1" destOrd="0" presId="urn:microsoft.com/office/officeart/2005/8/layout/hProcess4"/>
    <dgm:cxn modelId="{83E97C95-0007-47FC-98AC-552B46171A83}" type="presParOf" srcId="{1D15AC2B-DF65-4E9E-8CD1-E2E833E13FD3}" destId="{DA8C7963-69BC-4434-838E-DEE28BB21135}" srcOrd="2" destOrd="0" presId="urn:microsoft.com/office/officeart/2005/8/layout/hProcess4"/>
    <dgm:cxn modelId="{D64E3226-B262-41C5-9B27-A446B864CBEC}" type="presParOf" srcId="{DA8C7963-69BC-4434-838E-DEE28BB21135}" destId="{984DC2D7-EA2F-4408-830C-C3CB076B27F1}" srcOrd="0" destOrd="0" presId="urn:microsoft.com/office/officeart/2005/8/layout/hProcess4"/>
    <dgm:cxn modelId="{E0A619CD-4D25-416B-8BD6-491EE3A2C415}" type="presParOf" srcId="{DA8C7963-69BC-4434-838E-DEE28BB21135}" destId="{C304CC1A-50F7-41CE-B6E7-F54DA0D51C3E}" srcOrd="1" destOrd="0" presId="urn:microsoft.com/office/officeart/2005/8/layout/hProcess4"/>
    <dgm:cxn modelId="{FB2E145B-9EB7-4955-AF71-43F3452E4867}" type="presParOf" srcId="{DA8C7963-69BC-4434-838E-DEE28BB21135}" destId="{C793CB1B-FEA6-4216-99BD-1D32C0A8C8AD}" srcOrd="2" destOrd="0" presId="urn:microsoft.com/office/officeart/2005/8/layout/hProcess4"/>
    <dgm:cxn modelId="{D27AC577-0C82-406A-B47C-5169F13AAFDC}" type="presParOf" srcId="{DA8C7963-69BC-4434-838E-DEE28BB21135}" destId="{9781502A-2C5B-4DFE-A014-8674B1178172}" srcOrd="3" destOrd="0" presId="urn:microsoft.com/office/officeart/2005/8/layout/hProcess4"/>
    <dgm:cxn modelId="{CC568E3F-43D1-4799-AEBE-B00BC94A06E6}" type="presParOf" srcId="{DA8C7963-69BC-4434-838E-DEE28BB21135}" destId="{112EBC7B-266B-4598-B90D-126AA56D036D}" srcOrd="4" destOrd="0" presId="urn:microsoft.com/office/officeart/2005/8/layout/hProcess4"/>
    <dgm:cxn modelId="{17D8FE9D-5728-41D5-9CBB-8C3F48F967A5}" type="presParOf" srcId="{1D15AC2B-DF65-4E9E-8CD1-E2E833E13FD3}" destId="{5176D2B1-C7F7-41FB-A8A4-521C82426CEB}" srcOrd="3" destOrd="0" presId="urn:microsoft.com/office/officeart/2005/8/layout/hProcess4"/>
    <dgm:cxn modelId="{462A1442-8525-4C57-A0FB-5CC0250F8C53}" type="presParOf" srcId="{1D15AC2B-DF65-4E9E-8CD1-E2E833E13FD3}" destId="{BF1FF5EF-7418-4278-B7FC-6957FB8DA29C}" srcOrd="4" destOrd="0" presId="urn:microsoft.com/office/officeart/2005/8/layout/hProcess4"/>
    <dgm:cxn modelId="{214FFA34-639E-432C-842F-AC9B03EC8580}" type="presParOf" srcId="{BF1FF5EF-7418-4278-B7FC-6957FB8DA29C}" destId="{1A63297F-B01C-4728-A4AF-A39AB05F0CD4}" srcOrd="0" destOrd="0" presId="urn:microsoft.com/office/officeart/2005/8/layout/hProcess4"/>
    <dgm:cxn modelId="{5A22305A-3BDE-492B-9010-F154665AE273}" type="presParOf" srcId="{BF1FF5EF-7418-4278-B7FC-6957FB8DA29C}" destId="{96BFCEAD-BEFB-4A15-938A-EF0B00A0F4FF}" srcOrd="1" destOrd="0" presId="urn:microsoft.com/office/officeart/2005/8/layout/hProcess4"/>
    <dgm:cxn modelId="{5C1F3B65-60A4-4722-9A3C-AD749A3DEDF3}" type="presParOf" srcId="{BF1FF5EF-7418-4278-B7FC-6957FB8DA29C}" destId="{E5BC15E3-C06F-4FE7-A6F6-E9D2FEBBC76D}" srcOrd="2" destOrd="0" presId="urn:microsoft.com/office/officeart/2005/8/layout/hProcess4"/>
    <dgm:cxn modelId="{D0C48EA4-6FC9-4336-B4E1-25BC7F8EF174}" type="presParOf" srcId="{BF1FF5EF-7418-4278-B7FC-6957FB8DA29C}" destId="{2A1E31EA-9DE8-47CD-B15E-179BA534D703}" srcOrd="3" destOrd="0" presId="urn:microsoft.com/office/officeart/2005/8/layout/hProcess4"/>
    <dgm:cxn modelId="{12477515-6C51-4ECD-9079-A9B5515B7DCA}" type="presParOf" srcId="{BF1FF5EF-7418-4278-B7FC-6957FB8DA29C}" destId="{CD64CBB1-25C5-40FD-BD8D-0DBB2F07C04B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A9F73-6990-4BAB-98D0-FFE12C5BADC7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D765F3E3-1995-4FB4-96B2-48E68C291EA4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/>
            <a:t>Розглядаються після опанування учнями прийому множення та ділення.</a:t>
          </a:r>
          <a:endParaRPr lang="ru-RU" sz="2400" dirty="0"/>
        </a:p>
      </dgm:t>
    </dgm:pt>
    <dgm:pt modelId="{27FF81C9-B967-435D-9F27-BE1783B960B6}" type="parTrans" cxnId="{DD03B1AF-BEFC-4959-9C6D-BB72A61E2066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11DA44E4-C8DA-4240-8029-923DA95CA2E9}" type="sibTrans" cxnId="{DD03B1AF-BEFC-4959-9C6D-BB72A61E2066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D817735E-9484-4B4A-962E-742672381620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/>
            <a:t>Таблиці складаються за сталим другим множником; за сталим дільником. Досліджується залежність результату від зміни одного з компонентів.</a:t>
          </a:r>
          <a:endParaRPr lang="ru-RU" sz="2400" dirty="0"/>
        </a:p>
      </dgm:t>
    </dgm:pt>
    <dgm:pt modelId="{C9E8942A-D4D6-4FE4-8709-4DB84E1D6C2E}" type="parTrans" cxnId="{06F8D4A9-8277-4922-984A-261FB68F0215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8A33D9C7-0A35-4858-8513-6B24490C9E6E}" type="sibTrans" cxnId="{06F8D4A9-8277-4922-984A-261FB68F0215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56982C96-E0EC-4CFB-9424-D7B3580EB200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uk-UA" sz="2400" dirty="0" smtClean="0"/>
            <a:t>Таблиці не мають заучуватись учнями механічно. Відтворення табличних результатів є кульмінацією набуття обчислювальних навичок.</a:t>
          </a:r>
          <a:endParaRPr lang="ru-RU" sz="2400" dirty="0"/>
        </a:p>
      </dgm:t>
    </dgm:pt>
    <dgm:pt modelId="{E06FA8CB-12E0-452C-B59E-FBEEDE8ABDF8}" type="parTrans" cxnId="{4D67D300-0D74-49EF-891C-A53CBA64C9C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D1635E9D-9832-4BA6-BFE4-9ADDA4E82A7E}" type="sibTrans" cxnId="{4D67D300-0D74-49EF-891C-A53CBA64C9CD}">
      <dgm:prSet/>
      <dgm:spPr/>
      <dgm:t>
        <a:bodyPr/>
        <a:lstStyle/>
        <a:p>
          <a:pPr algn="just">
            <a:lnSpc>
              <a:spcPct val="80000"/>
            </a:lnSpc>
          </a:pPr>
          <a:endParaRPr lang="ru-RU" sz="2400"/>
        </a:p>
      </dgm:t>
    </dgm:pt>
    <dgm:pt modelId="{36B19293-4745-4A1A-9EDB-E4B2ABA58014}" type="pres">
      <dgm:prSet presAssocID="{690A9F73-6990-4BAB-98D0-FFE12C5BADC7}" presName="CompostProcess" presStyleCnt="0">
        <dgm:presLayoutVars>
          <dgm:dir/>
          <dgm:resizeHandles val="exact"/>
        </dgm:presLayoutVars>
      </dgm:prSet>
      <dgm:spPr/>
    </dgm:pt>
    <dgm:pt modelId="{2E77CDF8-BA67-46B4-B7C1-BD418BB9AEE3}" type="pres">
      <dgm:prSet presAssocID="{690A9F73-6990-4BAB-98D0-FFE12C5BADC7}" presName="arrow" presStyleLbl="bgShp" presStyleIdx="0" presStyleCnt="1"/>
      <dgm:spPr/>
    </dgm:pt>
    <dgm:pt modelId="{0EECB6BD-4DAC-4FB9-92D4-CB36C9C3FD92}" type="pres">
      <dgm:prSet presAssocID="{690A9F73-6990-4BAB-98D0-FFE12C5BADC7}" presName="linearProcess" presStyleCnt="0"/>
      <dgm:spPr/>
    </dgm:pt>
    <dgm:pt modelId="{D94BDA9D-A265-4F51-B312-BB6B480B9B8D}" type="pres">
      <dgm:prSet presAssocID="{D765F3E3-1995-4FB4-96B2-48E68C291EA4}" presName="textNode" presStyleLbl="node1" presStyleIdx="0" presStyleCnt="3" custScaleX="146511" custScaleY="135559" custLinFactNeighborX="-69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ACBC0-510C-4E3F-87E0-AEAC81E39848}" type="pres">
      <dgm:prSet presAssocID="{11DA44E4-C8DA-4240-8029-923DA95CA2E9}" presName="sibTrans" presStyleCnt="0"/>
      <dgm:spPr/>
    </dgm:pt>
    <dgm:pt modelId="{395CF66E-F6C5-4692-B930-A2670E59F418}" type="pres">
      <dgm:prSet presAssocID="{D817735E-9484-4B4A-962E-742672381620}" presName="textNode" presStyleLbl="node1" presStyleIdx="1" presStyleCnt="3" custScaleX="153279" custScaleY="150288" custLinFactX="-185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B938A-9781-45B4-A968-090F6035C1D0}" type="pres">
      <dgm:prSet presAssocID="{8A33D9C7-0A35-4858-8513-6B24490C9E6E}" presName="sibTrans" presStyleCnt="0"/>
      <dgm:spPr/>
    </dgm:pt>
    <dgm:pt modelId="{6E183EFF-F5BA-4C72-AA2E-86331B8D215C}" type="pres">
      <dgm:prSet presAssocID="{56982C96-E0EC-4CFB-9424-D7B3580EB200}" presName="textNode" presStyleLbl="node1" presStyleIdx="2" presStyleCnt="3" custScaleX="150736" custScaleY="162149" custLinFactX="-8611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8D4A9-8277-4922-984A-261FB68F0215}" srcId="{690A9F73-6990-4BAB-98D0-FFE12C5BADC7}" destId="{D817735E-9484-4B4A-962E-742672381620}" srcOrd="1" destOrd="0" parTransId="{C9E8942A-D4D6-4FE4-8709-4DB84E1D6C2E}" sibTransId="{8A33D9C7-0A35-4858-8513-6B24490C9E6E}"/>
    <dgm:cxn modelId="{F57CE924-EB8B-4E31-9F2E-D8F9EEAEAC0E}" type="presOf" srcId="{D817735E-9484-4B4A-962E-742672381620}" destId="{395CF66E-F6C5-4692-B930-A2670E59F418}" srcOrd="0" destOrd="0" presId="urn:microsoft.com/office/officeart/2005/8/layout/hProcess9"/>
    <dgm:cxn modelId="{4D67D300-0D74-49EF-891C-A53CBA64C9CD}" srcId="{690A9F73-6990-4BAB-98D0-FFE12C5BADC7}" destId="{56982C96-E0EC-4CFB-9424-D7B3580EB200}" srcOrd="2" destOrd="0" parTransId="{E06FA8CB-12E0-452C-B59E-FBEEDE8ABDF8}" sibTransId="{D1635E9D-9832-4BA6-BFE4-9ADDA4E82A7E}"/>
    <dgm:cxn modelId="{1AF858A5-8C3E-458D-A000-CE3899494539}" type="presOf" srcId="{D765F3E3-1995-4FB4-96B2-48E68C291EA4}" destId="{D94BDA9D-A265-4F51-B312-BB6B480B9B8D}" srcOrd="0" destOrd="0" presId="urn:microsoft.com/office/officeart/2005/8/layout/hProcess9"/>
    <dgm:cxn modelId="{DD03B1AF-BEFC-4959-9C6D-BB72A61E2066}" srcId="{690A9F73-6990-4BAB-98D0-FFE12C5BADC7}" destId="{D765F3E3-1995-4FB4-96B2-48E68C291EA4}" srcOrd="0" destOrd="0" parTransId="{27FF81C9-B967-435D-9F27-BE1783B960B6}" sibTransId="{11DA44E4-C8DA-4240-8029-923DA95CA2E9}"/>
    <dgm:cxn modelId="{7FF700B4-A218-4120-B7F6-5CAC64A377CC}" type="presOf" srcId="{690A9F73-6990-4BAB-98D0-FFE12C5BADC7}" destId="{36B19293-4745-4A1A-9EDB-E4B2ABA58014}" srcOrd="0" destOrd="0" presId="urn:microsoft.com/office/officeart/2005/8/layout/hProcess9"/>
    <dgm:cxn modelId="{0D13A1D5-45E1-4A60-B052-A32466FE634B}" type="presOf" srcId="{56982C96-E0EC-4CFB-9424-D7B3580EB200}" destId="{6E183EFF-F5BA-4C72-AA2E-86331B8D215C}" srcOrd="0" destOrd="0" presId="urn:microsoft.com/office/officeart/2005/8/layout/hProcess9"/>
    <dgm:cxn modelId="{6DF8194E-2D8D-43E1-9442-8ED4394531F4}" type="presParOf" srcId="{36B19293-4745-4A1A-9EDB-E4B2ABA58014}" destId="{2E77CDF8-BA67-46B4-B7C1-BD418BB9AEE3}" srcOrd="0" destOrd="0" presId="urn:microsoft.com/office/officeart/2005/8/layout/hProcess9"/>
    <dgm:cxn modelId="{A76DAA0B-F249-47D2-8676-B62C28605384}" type="presParOf" srcId="{36B19293-4745-4A1A-9EDB-E4B2ABA58014}" destId="{0EECB6BD-4DAC-4FB9-92D4-CB36C9C3FD92}" srcOrd="1" destOrd="0" presId="urn:microsoft.com/office/officeart/2005/8/layout/hProcess9"/>
    <dgm:cxn modelId="{A7B8D7DA-3BBE-4D21-A92C-4B1D7E6F5C3F}" type="presParOf" srcId="{0EECB6BD-4DAC-4FB9-92D4-CB36C9C3FD92}" destId="{D94BDA9D-A265-4F51-B312-BB6B480B9B8D}" srcOrd="0" destOrd="0" presId="urn:microsoft.com/office/officeart/2005/8/layout/hProcess9"/>
    <dgm:cxn modelId="{07ACC8CE-EC20-4B59-8831-05A8D894D3C4}" type="presParOf" srcId="{0EECB6BD-4DAC-4FB9-92D4-CB36C9C3FD92}" destId="{718ACBC0-510C-4E3F-87E0-AEAC81E39848}" srcOrd="1" destOrd="0" presId="urn:microsoft.com/office/officeart/2005/8/layout/hProcess9"/>
    <dgm:cxn modelId="{D0043282-5AA8-4DAC-BBBA-4D9AC117398E}" type="presParOf" srcId="{0EECB6BD-4DAC-4FB9-92D4-CB36C9C3FD92}" destId="{395CF66E-F6C5-4692-B930-A2670E59F418}" srcOrd="2" destOrd="0" presId="urn:microsoft.com/office/officeart/2005/8/layout/hProcess9"/>
    <dgm:cxn modelId="{D1C78498-AC6B-4C87-98B1-2713398F5404}" type="presParOf" srcId="{0EECB6BD-4DAC-4FB9-92D4-CB36C9C3FD92}" destId="{264B938A-9781-45B4-A968-090F6035C1D0}" srcOrd="3" destOrd="0" presId="urn:microsoft.com/office/officeart/2005/8/layout/hProcess9"/>
    <dgm:cxn modelId="{075E9E90-BD1F-4F58-A4B6-EB0BB776AC52}" type="presParOf" srcId="{0EECB6BD-4DAC-4FB9-92D4-CB36C9C3FD92}" destId="{6E183EFF-F5BA-4C72-AA2E-86331B8D215C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2589-1098-4B75-B568-A6734D4A3FF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707-E4F9-4E31-8F46-69FE40E0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A707-E4F9-4E31-8F46-69FE40E051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Методика складання та запам'ятовування таблиць множення та ділення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152" t="26201" r="26927" b="26447"/>
          <a:stretch>
            <a:fillRect/>
          </a:stretch>
        </p:blipFill>
        <p:spPr bwMode="auto">
          <a:xfrm>
            <a:off x="-1" y="1500174"/>
            <a:ext cx="912977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76672"/>
            <a:ext cx="7972452" cy="564949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Знайди попередній результат у таблиці, використовуючи наступний результат?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4 = 20 </a:t>
            </a:r>
            <a:r>
              <a:rPr lang="uk-UA" dirty="0"/>
              <a:t>-</a:t>
            </a:r>
            <a:r>
              <a:rPr lang="uk-UA" dirty="0" smtClean="0"/>
              <a:t> 4 = 16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</a:t>
            </a:r>
            <a:r>
              <a:rPr lang="uk-UA" dirty="0" smtClean="0"/>
              <a:t> 5 = 24 </a:t>
            </a:r>
            <a:r>
              <a:rPr lang="uk-UA" dirty="0"/>
              <a:t>-</a:t>
            </a:r>
            <a:r>
              <a:rPr lang="uk-UA" dirty="0" smtClean="0"/>
              <a:t> 4 = 20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6 = 28 </a:t>
            </a:r>
            <a:r>
              <a:rPr lang="uk-UA" dirty="0"/>
              <a:t>-</a:t>
            </a:r>
            <a:r>
              <a:rPr lang="uk-UA" dirty="0" smtClean="0"/>
              <a:t> 4 = 24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</a:t>
            </a:r>
            <a:r>
              <a:rPr lang="uk-UA" dirty="0" smtClean="0"/>
              <a:t>7 = 32 </a:t>
            </a:r>
            <a:r>
              <a:rPr lang="uk-UA" dirty="0"/>
              <a:t>-</a:t>
            </a:r>
            <a:r>
              <a:rPr lang="uk-UA" dirty="0" smtClean="0"/>
              <a:t> 4 = 28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8 = 36 </a:t>
            </a:r>
            <a:r>
              <a:rPr lang="uk-UA" dirty="0"/>
              <a:t>-</a:t>
            </a:r>
            <a:r>
              <a:rPr lang="uk-UA" dirty="0" smtClean="0"/>
              <a:t> 4 = 32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9 = 40 </a:t>
            </a:r>
            <a:r>
              <a:rPr lang="uk-UA" dirty="0"/>
              <a:t>-</a:t>
            </a:r>
            <a:r>
              <a:rPr lang="uk-UA" dirty="0" smtClean="0"/>
              <a:t> 4 = 36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 </a:t>
            </a:r>
            <a:r>
              <a:rPr lang="uk-UA" b="1" baseline="30000" dirty="0" smtClean="0"/>
              <a:t>.  </a:t>
            </a:r>
            <a:r>
              <a:rPr lang="uk-UA" dirty="0" smtClean="0"/>
              <a:t>10 = 40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5823180">
            <a:off x="2923046" y="4377997"/>
            <a:ext cx="628506" cy="1028375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462029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2346398">
            <a:off x="3570406" y="4116295"/>
            <a:ext cx="510318" cy="403123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400050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 rot="2346398">
            <a:off x="3671958" y="3637818"/>
            <a:ext cx="339849" cy="368183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350043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2346398">
            <a:off x="3570406" y="3116163"/>
            <a:ext cx="510318" cy="403123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58" y="307181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 rot="2346398">
            <a:off x="3679975" y="2571637"/>
            <a:ext cx="355289" cy="437079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58" y="250030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346398">
            <a:off x="3672603" y="2164857"/>
            <a:ext cx="512847" cy="275238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197708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2650"/>
            <a:ext cx="9144000" cy="242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-71462"/>
            <a:ext cx="8553480" cy="156057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Спосіб відтворення табличних результатів на підставі попереднього або наступного значення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324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Спосіб відтворення табличних результатів на підставі групування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 </a:t>
            </a:r>
            <a:r>
              <a:rPr lang="uk-UA" b="1" baseline="30000" dirty="0" smtClean="0"/>
              <a:t>.  </a:t>
            </a:r>
            <a:r>
              <a:rPr lang="uk-UA" b="1" dirty="0"/>
              <a:t>2</a:t>
            </a:r>
            <a:r>
              <a:rPr lang="uk-UA" b="1" dirty="0" smtClean="0"/>
              <a:t> </a:t>
            </a:r>
            <a:r>
              <a:rPr lang="uk-UA" dirty="0" smtClean="0"/>
              <a:t>= </a:t>
            </a:r>
            <a:endParaRPr lang="uk-UA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 smtClean="0"/>
              <a:t>                        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 </a:t>
            </a:r>
            <a:r>
              <a:rPr lang="uk-UA" b="1" baseline="30000" dirty="0" smtClean="0"/>
              <a:t>.  </a:t>
            </a:r>
            <a:r>
              <a:rPr lang="uk-UA" b="1" dirty="0" smtClean="0"/>
              <a:t>4 </a:t>
            </a:r>
            <a:r>
              <a:rPr lang="uk-UA" dirty="0" smtClean="0"/>
              <a:t>= 4 + 4 + 4 + 4 = </a:t>
            </a:r>
          </a:p>
          <a:p>
            <a:pPr>
              <a:buNone/>
            </a:pPr>
            <a:r>
              <a:rPr lang="uk-UA" dirty="0" smtClean="0"/>
              <a:t>                           </a:t>
            </a:r>
            <a:r>
              <a:rPr lang="en-US" dirty="0" smtClean="0"/>
              <a:t>      </a:t>
            </a:r>
            <a:r>
              <a:rPr lang="uk-UA" dirty="0" smtClean="0"/>
              <a:t>   </a:t>
            </a:r>
            <a:endParaRPr lang="uk-UA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b="1" dirty="0" smtClean="0"/>
              <a:t> 6 </a:t>
            </a:r>
            <a:r>
              <a:rPr lang="uk-UA" dirty="0" smtClean="0"/>
              <a:t>= 4 + 4 + 4 + 4 + 4 + 4 = </a:t>
            </a:r>
          </a:p>
          <a:p>
            <a:pPr>
              <a:buNone/>
            </a:pPr>
            <a:r>
              <a:rPr lang="uk-UA" dirty="0" smtClean="0"/>
              <a:t>                           </a:t>
            </a:r>
            <a:r>
              <a:rPr lang="en-US" dirty="0" smtClean="0"/>
              <a:t>   </a:t>
            </a:r>
            <a:r>
              <a:rPr lang="uk-UA" dirty="0" smtClean="0"/>
              <a:t>       </a:t>
            </a:r>
            <a:r>
              <a:rPr lang="en-US" dirty="0" smtClean="0"/>
              <a:t>        </a:t>
            </a:r>
            <a:r>
              <a:rPr lang="uk-UA" dirty="0" smtClean="0"/>
              <a:t>   </a:t>
            </a:r>
            <a:endParaRPr lang="uk-UA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b="1" dirty="0" smtClean="0"/>
              <a:t> 8 </a:t>
            </a:r>
            <a:r>
              <a:rPr lang="uk-UA" dirty="0" smtClean="0"/>
              <a:t>= 4 + 4 + 4 + 4 + 4 + 4 + 4 + 4 =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2857496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857496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643042" y="3857628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28926" y="3857628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143372" y="3857628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643042" y="4857760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857760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14810" y="4857760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4857760"/>
            <a:ext cx="928694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571736" y="2357430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286248" y="2786058"/>
            <a:ext cx="7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714480" y="1844093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8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1670" y="2357430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7826" y="2344159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8522" y="3357562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14678" y="3357562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27414" y="3357562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28794" y="4357694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12968" y="4357694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9124" y="4357694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3298" y="4357694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8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70026" y="3357562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786182" y="3357562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500298" y="4357694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786182" y="4357694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070356" y="4370965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508508" y="3772919"/>
            <a:ext cx="7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24</a:t>
            </a:r>
            <a:endParaRPr lang="ru-RU" sz="3200" dirty="0"/>
          </a:p>
        </p:txBody>
      </p:sp>
      <p:sp>
        <p:nvSpPr>
          <p:cNvPr id="58" name="TextBox 57"/>
          <p:cNvSpPr txBox="1"/>
          <p:nvPr/>
        </p:nvSpPr>
        <p:spPr>
          <a:xfrm>
            <a:off x="6722954" y="4773051"/>
            <a:ext cx="7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32</a:t>
            </a:r>
            <a:endParaRPr lang="ru-RU" sz="3200" dirty="0"/>
          </a:p>
        </p:txBody>
      </p:sp>
      <p:sp>
        <p:nvSpPr>
          <p:cNvPr id="56" name="Заголовок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Спосіб відтворення табличних результатів на підставі групування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r>
              <a:rPr lang="uk-UA" sz="3200" b="1" dirty="0" smtClean="0"/>
              <a:t> </a:t>
            </a:r>
            <a:r>
              <a:rPr lang="uk-UA" sz="3200" b="1" baseline="30000" dirty="0" smtClean="0"/>
              <a:t>.  </a:t>
            </a:r>
            <a:r>
              <a:rPr lang="uk-UA" sz="3200" b="1" dirty="0"/>
              <a:t>3</a:t>
            </a:r>
            <a:r>
              <a:rPr lang="uk-UA" sz="3200" b="1" dirty="0" smtClean="0"/>
              <a:t> </a:t>
            </a:r>
            <a:r>
              <a:rPr lang="uk-UA" sz="3200" dirty="0" smtClean="0"/>
              <a:t>=  </a:t>
            </a:r>
            <a:endParaRPr lang="uk-UA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3200" dirty="0" smtClean="0">
                <a:solidFill>
                  <a:srgbClr val="00B050"/>
                </a:solidFill>
              </a:rPr>
              <a:t>                      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r>
              <a:rPr lang="uk-UA" sz="3200" b="1" baseline="30000" dirty="0" smtClean="0"/>
              <a:t> .</a:t>
            </a:r>
            <a:r>
              <a:rPr lang="uk-UA" sz="3200" b="1" dirty="0" smtClean="0"/>
              <a:t> 6 </a:t>
            </a:r>
            <a:r>
              <a:rPr lang="uk-UA" sz="3200" dirty="0" smtClean="0"/>
              <a:t>= 4 + 4 + 4 + 4 + 4 + 4 = </a:t>
            </a:r>
          </a:p>
          <a:p>
            <a:pPr>
              <a:buNone/>
            </a:pPr>
            <a:r>
              <a:rPr lang="uk-UA" sz="3200" dirty="0" smtClean="0">
                <a:solidFill>
                  <a:srgbClr val="FF0000"/>
                </a:solidFill>
              </a:rPr>
              <a:t>                   </a:t>
            </a:r>
            <a:endParaRPr lang="uk-UA" sz="3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r>
              <a:rPr lang="uk-UA" sz="3200" b="1" dirty="0" smtClean="0"/>
              <a:t> </a:t>
            </a:r>
            <a:r>
              <a:rPr lang="uk-UA" sz="3200" b="1" baseline="30000" dirty="0" smtClean="0"/>
              <a:t>.  </a:t>
            </a:r>
            <a:r>
              <a:rPr lang="uk-UA" sz="3200" b="1" dirty="0" smtClean="0"/>
              <a:t>9 </a:t>
            </a:r>
            <a:r>
              <a:rPr lang="uk-UA" sz="3200" dirty="0" smtClean="0"/>
              <a:t>= 4 + 4 + 4 + 4 + 4 + 4 + 4 + 4 + 4 =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2857496"/>
            <a:ext cx="1571636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43240" y="2344159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2786058"/>
            <a:ext cx="7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24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3042" y="1844093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12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2857496"/>
            <a:ext cx="1571636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3857628"/>
            <a:ext cx="1571636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3857628"/>
            <a:ext cx="1571636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3857628"/>
            <a:ext cx="1571636" cy="500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071670" y="2344159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12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1934" y="2344159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12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335756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12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3372" y="335756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12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760" y="334429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12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78" y="3357562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43504" y="3357562"/>
            <a:ext cx="3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58082" y="3786190"/>
            <a:ext cx="7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36</a:t>
            </a:r>
            <a:endParaRPr lang="ru-RU" sz="3200" dirty="0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09600" y="21429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Спосіб відтворення табличних результатів на підставі групування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584"/>
            <a:ext cx="77724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Вправи на відтворення табличних результатів</a:t>
            </a:r>
            <a:endParaRPr lang="ru-RU" sz="3600" b="1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2050"/>
            <a:ext cx="9144000" cy="9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968" y="2500305"/>
            <a:ext cx="9163968" cy="13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9281"/>
            <a:ext cx="9144000" cy="20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1658"/>
            <a:ext cx="91440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228584"/>
            <a:ext cx="7772400" cy="9144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Вправи на відтворення табличних результатів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Таблиця ділення на 4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31134"/>
            <a:ext cx="8858312" cy="514113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Склади з кожної рівності на множенні по дві – на ділення.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57999"/>
            <a:ext cx="1987819" cy="5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928662" y="2071678"/>
            <a:ext cx="1285884" cy="357190"/>
          </a:xfrm>
          <a:custGeom>
            <a:avLst/>
            <a:gdLst>
              <a:gd name="connsiteX0" fmla="*/ 942109 w 942109"/>
              <a:gd name="connsiteY0" fmla="*/ 210128 h 210128"/>
              <a:gd name="connsiteX1" fmla="*/ 748146 w 942109"/>
              <a:gd name="connsiteY1" fmla="*/ 85437 h 210128"/>
              <a:gd name="connsiteX2" fmla="*/ 318655 w 942109"/>
              <a:gd name="connsiteY2" fmla="*/ 16164 h 210128"/>
              <a:gd name="connsiteX3" fmla="*/ 0 w 942109"/>
              <a:gd name="connsiteY3" fmla="*/ 182419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09" h="210128">
                <a:moveTo>
                  <a:pt x="942109" y="210128"/>
                </a:moveTo>
                <a:cubicBezTo>
                  <a:pt x="897082" y="163946"/>
                  <a:pt x="852055" y="117764"/>
                  <a:pt x="748146" y="85437"/>
                </a:cubicBezTo>
                <a:cubicBezTo>
                  <a:pt x="644237" y="53110"/>
                  <a:pt x="443346" y="0"/>
                  <a:pt x="318655" y="16164"/>
                </a:cubicBezTo>
                <a:cubicBezTo>
                  <a:pt x="193964" y="32328"/>
                  <a:pt x="96982" y="107373"/>
                  <a:pt x="0" y="182419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827" y="2358000"/>
            <a:ext cx="1884747" cy="5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/>
        </p:nvSpPr>
        <p:spPr>
          <a:xfrm>
            <a:off x="1428728" y="2000240"/>
            <a:ext cx="857256" cy="500066"/>
          </a:xfrm>
          <a:custGeom>
            <a:avLst/>
            <a:gdLst>
              <a:gd name="connsiteX0" fmla="*/ 526473 w 526473"/>
              <a:gd name="connsiteY0" fmla="*/ 284018 h 284018"/>
              <a:gd name="connsiteX1" fmla="*/ 429491 w 526473"/>
              <a:gd name="connsiteY1" fmla="*/ 6927 h 284018"/>
              <a:gd name="connsiteX2" fmla="*/ 0 w 526473"/>
              <a:gd name="connsiteY2" fmla="*/ 242455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3" h="284018">
                <a:moveTo>
                  <a:pt x="526473" y="284018"/>
                </a:moveTo>
                <a:cubicBezTo>
                  <a:pt x="521854" y="148936"/>
                  <a:pt x="517236" y="13854"/>
                  <a:pt x="429491" y="6927"/>
                </a:cubicBezTo>
                <a:cubicBezTo>
                  <a:pt x="341746" y="0"/>
                  <a:pt x="170873" y="121227"/>
                  <a:pt x="0" y="2424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573" y="2285992"/>
            <a:ext cx="1914197" cy="57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3098505"/>
            <a:ext cx="1943643" cy="54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0828" y="3098505"/>
            <a:ext cx="1943646" cy="5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4573" y="3085965"/>
            <a:ext cx="1973093" cy="4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394" y="3785620"/>
            <a:ext cx="2002544" cy="5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9067" y="3785620"/>
            <a:ext cx="1997313" cy="4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9133" y="3768231"/>
            <a:ext cx="1989015" cy="51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501141"/>
            <a:ext cx="1987817" cy="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0827" y="4491821"/>
            <a:ext cx="1914195" cy="55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9134" y="4429132"/>
            <a:ext cx="1870022" cy="5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59" y="5199656"/>
            <a:ext cx="1914195" cy="4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0827" y="5199656"/>
            <a:ext cx="1973093" cy="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9133" y="5127647"/>
            <a:ext cx="1943645" cy="5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5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560" y="5845922"/>
            <a:ext cx="1840571" cy="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0828" y="5858461"/>
            <a:ext cx="1928920" cy="5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9134" y="5786454"/>
            <a:ext cx="1943644" cy="55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олилиния 24"/>
          <p:cNvSpPr/>
          <p:nvPr/>
        </p:nvSpPr>
        <p:spPr>
          <a:xfrm>
            <a:off x="857224" y="2857496"/>
            <a:ext cx="1285884" cy="357190"/>
          </a:xfrm>
          <a:custGeom>
            <a:avLst/>
            <a:gdLst>
              <a:gd name="connsiteX0" fmla="*/ 942109 w 942109"/>
              <a:gd name="connsiteY0" fmla="*/ 210128 h 210128"/>
              <a:gd name="connsiteX1" fmla="*/ 748146 w 942109"/>
              <a:gd name="connsiteY1" fmla="*/ 85437 h 210128"/>
              <a:gd name="connsiteX2" fmla="*/ 318655 w 942109"/>
              <a:gd name="connsiteY2" fmla="*/ 16164 h 210128"/>
              <a:gd name="connsiteX3" fmla="*/ 0 w 942109"/>
              <a:gd name="connsiteY3" fmla="*/ 182419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09" h="210128">
                <a:moveTo>
                  <a:pt x="942109" y="210128"/>
                </a:moveTo>
                <a:cubicBezTo>
                  <a:pt x="897082" y="163946"/>
                  <a:pt x="852055" y="117764"/>
                  <a:pt x="748146" y="85437"/>
                </a:cubicBezTo>
                <a:cubicBezTo>
                  <a:pt x="644237" y="53110"/>
                  <a:pt x="443346" y="0"/>
                  <a:pt x="318655" y="16164"/>
                </a:cubicBezTo>
                <a:cubicBezTo>
                  <a:pt x="193964" y="32328"/>
                  <a:pt x="96982" y="107373"/>
                  <a:pt x="0" y="182419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357290" y="2928934"/>
            <a:ext cx="857256" cy="357190"/>
          </a:xfrm>
          <a:custGeom>
            <a:avLst/>
            <a:gdLst>
              <a:gd name="connsiteX0" fmla="*/ 526473 w 526473"/>
              <a:gd name="connsiteY0" fmla="*/ 284018 h 284018"/>
              <a:gd name="connsiteX1" fmla="*/ 429491 w 526473"/>
              <a:gd name="connsiteY1" fmla="*/ 6927 h 284018"/>
              <a:gd name="connsiteX2" fmla="*/ 0 w 526473"/>
              <a:gd name="connsiteY2" fmla="*/ 242455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3" h="284018">
                <a:moveTo>
                  <a:pt x="526473" y="284018"/>
                </a:moveTo>
                <a:cubicBezTo>
                  <a:pt x="521854" y="148936"/>
                  <a:pt x="517236" y="13854"/>
                  <a:pt x="429491" y="6927"/>
                </a:cubicBezTo>
                <a:cubicBezTo>
                  <a:pt x="341746" y="0"/>
                  <a:pt x="170873" y="121227"/>
                  <a:pt x="0" y="2424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928662" y="3500438"/>
            <a:ext cx="1285884" cy="357190"/>
          </a:xfrm>
          <a:custGeom>
            <a:avLst/>
            <a:gdLst>
              <a:gd name="connsiteX0" fmla="*/ 942109 w 942109"/>
              <a:gd name="connsiteY0" fmla="*/ 210128 h 210128"/>
              <a:gd name="connsiteX1" fmla="*/ 748146 w 942109"/>
              <a:gd name="connsiteY1" fmla="*/ 85437 h 210128"/>
              <a:gd name="connsiteX2" fmla="*/ 318655 w 942109"/>
              <a:gd name="connsiteY2" fmla="*/ 16164 h 210128"/>
              <a:gd name="connsiteX3" fmla="*/ 0 w 942109"/>
              <a:gd name="connsiteY3" fmla="*/ 182419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09" h="210128">
                <a:moveTo>
                  <a:pt x="942109" y="210128"/>
                </a:moveTo>
                <a:cubicBezTo>
                  <a:pt x="897082" y="163946"/>
                  <a:pt x="852055" y="117764"/>
                  <a:pt x="748146" y="85437"/>
                </a:cubicBezTo>
                <a:cubicBezTo>
                  <a:pt x="644237" y="53110"/>
                  <a:pt x="443346" y="0"/>
                  <a:pt x="318655" y="16164"/>
                </a:cubicBezTo>
                <a:cubicBezTo>
                  <a:pt x="193964" y="32328"/>
                  <a:pt x="96982" y="107373"/>
                  <a:pt x="0" y="182419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1428728" y="3571876"/>
            <a:ext cx="857256" cy="357190"/>
          </a:xfrm>
          <a:custGeom>
            <a:avLst/>
            <a:gdLst>
              <a:gd name="connsiteX0" fmla="*/ 526473 w 526473"/>
              <a:gd name="connsiteY0" fmla="*/ 284018 h 284018"/>
              <a:gd name="connsiteX1" fmla="*/ 429491 w 526473"/>
              <a:gd name="connsiteY1" fmla="*/ 6927 h 284018"/>
              <a:gd name="connsiteX2" fmla="*/ 0 w 526473"/>
              <a:gd name="connsiteY2" fmla="*/ 242455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3" h="284018">
                <a:moveTo>
                  <a:pt x="526473" y="284018"/>
                </a:moveTo>
                <a:cubicBezTo>
                  <a:pt x="521854" y="148936"/>
                  <a:pt x="517236" y="13854"/>
                  <a:pt x="429491" y="6927"/>
                </a:cubicBezTo>
                <a:cubicBezTo>
                  <a:pt x="341746" y="0"/>
                  <a:pt x="170873" y="121227"/>
                  <a:pt x="0" y="2424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857224" y="4286256"/>
            <a:ext cx="1285884" cy="357190"/>
          </a:xfrm>
          <a:custGeom>
            <a:avLst/>
            <a:gdLst>
              <a:gd name="connsiteX0" fmla="*/ 942109 w 942109"/>
              <a:gd name="connsiteY0" fmla="*/ 210128 h 210128"/>
              <a:gd name="connsiteX1" fmla="*/ 748146 w 942109"/>
              <a:gd name="connsiteY1" fmla="*/ 85437 h 210128"/>
              <a:gd name="connsiteX2" fmla="*/ 318655 w 942109"/>
              <a:gd name="connsiteY2" fmla="*/ 16164 h 210128"/>
              <a:gd name="connsiteX3" fmla="*/ 0 w 942109"/>
              <a:gd name="connsiteY3" fmla="*/ 182419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09" h="210128">
                <a:moveTo>
                  <a:pt x="942109" y="210128"/>
                </a:moveTo>
                <a:cubicBezTo>
                  <a:pt x="897082" y="163946"/>
                  <a:pt x="852055" y="117764"/>
                  <a:pt x="748146" y="85437"/>
                </a:cubicBezTo>
                <a:cubicBezTo>
                  <a:pt x="644237" y="53110"/>
                  <a:pt x="443346" y="0"/>
                  <a:pt x="318655" y="16164"/>
                </a:cubicBezTo>
                <a:cubicBezTo>
                  <a:pt x="193964" y="32328"/>
                  <a:pt x="96982" y="107373"/>
                  <a:pt x="0" y="182419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357290" y="4286256"/>
            <a:ext cx="857256" cy="428628"/>
          </a:xfrm>
          <a:custGeom>
            <a:avLst/>
            <a:gdLst>
              <a:gd name="connsiteX0" fmla="*/ 526473 w 526473"/>
              <a:gd name="connsiteY0" fmla="*/ 284018 h 284018"/>
              <a:gd name="connsiteX1" fmla="*/ 429491 w 526473"/>
              <a:gd name="connsiteY1" fmla="*/ 6927 h 284018"/>
              <a:gd name="connsiteX2" fmla="*/ 0 w 526473"/>
              <a:gd name="connsiteY2" fmla="*/ 242455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3" h="284018">
                <a:moveTo>
                  <a:pt x="526473" y="284018"/>
                </a:moveTo>
                <a:cubicBezTo>
                  <a:pt x="521854" y="148936"/>
                  <a:pt x="517236" y="13854"/>
                  <a:pt x="429491" y="6927"/>
                </a:cubicBezTo>
                <a:cubicBezTo>
                  <a:pt x="341746" y="0"/>
                  <a:pt x="170873" y="121227"/>
                  <a:pt x="0" y="2424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857224" y="4929198"/>
            <a:ext cx="1285884" cy="357190"/>
          </a:xfrm>
          <a:custGeom>
            <a:avLst/>
            <a:gdLst>
              <a:gd name="connsiteX0" fmla="*/ 942109 w 942109"/>
              <a:gd name="connsiteY0" fmla="*/ 210128 h 210128"/>
              <a:gd name="connsiteX1" fmla="*/ 748146 w 942109"/>
              <a:gd name="connsiteY1" fmla="*/ 85437 h 210128"/>
              <a:gd name="connsiteX2" fmla="*/ 318655 w 942109"/>
              <a:gd name="connsiteY2" fmla="*/ 16164 h 210128"/>
              <a:gd name="connsiteX3" fmla="*/ 0 w 942109"/>
              <a:gd name="connsiteY3" fmla="*/ 182419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09" h="210128">
                <a:moveTo>
                  <a:pt x="942109" y="210128"/>
                </a:moveTo>
                <a:cubicBezTo>
                  <a:pt x="897082" y="163946"/>
                  <a:pt x="852055" y="117764"/>
                  <a:pt x="748146" y="85437"/>
                </a:cubicBezTo>
                <a:cubicBezTo>
                  <a:pt x="644237" y="53110"/>
                  <a:pt x="443346" y="0"/>
                  <a:pt x="318655" y="16164"/>
                </a:cubicBezTo>
                <a:cubicBezTo>
                  <a:pt x="193964" y="32328"/>
                  <a:pt x="96982" y="107373"/>
                  <a:pt x="0" y="182419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357290" y="5000636"/>
            <a:ext cx="857256" cy="357190"/>
          </a:xfrm>
          <a:custGeom>
            <a:avLst/>
            <a:gdLst>
              <a:gd name="connsiteX0" fmla="*/ 526473 w 526473"/>
              <a:gd name="connsiteY0" fmla="*/ 284018 h 284018"/>
              <a:gd name="connsiteX1" fmla="*/ 429491 w 526473"/>
              <a:gd name="connsiteY1" fmla="*/ 6927 h 284018"/>
              <a:gd name="connsiteX2" fmla="*/ 0 w 526473"/>
              <a:gd name="connsiteY2" fmla="*/ 242455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3" h="284018">
                <a:moveTo>
                  <a:pt x="526473" y="284018"/>
                </a:moveTo>
                <a:cubicBezTo>
                  <a:pt x="521854" y="148936"/>
                  <a:pt x="517236" y="13854"/>
                  <a:pt x="429491" y="6927"/>
                </a:cubicBezTo>
                <a:cubicBezTo>
                  <a:pt x="341746" y="0"/>
                  <a:pt x="170873" y="121227"/>
                  <a:pt x="0" y="2424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857224" y="5643578"/>
            <a:ext cx="1285884" cy="357190"/>
          </a:xfrm>
          <a:custGeom>
            <a:avLst/>
            <a:gdLst>
              <a:gd name="connsiteX0" fmla="*/ 942109 w 942109"/>
              <a:gd name="connsiteY0" fmla="*/ 210128 h 210128"/>
              <a:gd name="connsiteX1" fmla="*/ 748146 w 942109"/>
              <a:gd name="connsiteY1" fmla="*/ 85437 h 210128"/>
              <a:gd name="connsiteX2" fmla="*/ 318655 w 942109"/>
              <a:gd name="connsiteY2" fmla="*/ 16164 h 210128"/>
              <a:gd name="connsiteX3" fmla="*/ 0 w 942109"/>
              <a:gd name="connsiteY3" fmla="*/ 182419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09" h="210128">
                <a:moveTo>
                  <a:pt x="942109" y="210128"/>
                </a:moveTo>
                <a:cubicBezTo>
                  <a:pt x="897082" y="163946"/>
                  <a:pt x="852055" y="117764"/>
                  <a:pt x="748146" y="85437"/>
                </a:cubicBezTo>
                <a:cubicBezTo>
                  <a:pt x="644237" y="53110"/>
                  <a:pt x="443346" y="0"/>
                  <a:pt x="318655" y="16164"/>
                </a:cubicBezTo>
                <a:cubicBezTo>
                  <a:pt x="193964" y="32328"/>
                  <a:pt x="96982" y="107373"/>
                  <a:pt x="0" y="182419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1357290" y="5715016"/>
            <a:ext cx="857256" cy="357190"/>
          </a:xfrm>
          <a:custGeom>
            <a:avLst/>
            <a:gdLst>
              <a:gd name="connsiteX0" fmla="*/ 526473 w 526473"/>
              <a:gd name="connsiteY0" fmla="*/ 284018 h 284018"/>
              <a:gd name="connsiteX1" fmla="*/ 429491 w 526473"/>
              <a:gd name="connsiteY1" fmla="*/ 6927 h 284018"/>
              <a:gd name="connsiteX2" fmla="*/ 0 w 526473"/>
              <a:gd name="connsiteY2" fmla="*/ 242455 h 2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3" h="284018">
                <a:moveTo>
                  <a:pt x="526473" y="284018"/>
                </a:moveTo>
                <a:cubicBezTo>
                  <a:pt x="521854" y="148936"/>
                  <a:pt x="517236" y="13854"/>
                  <a:pt x="429491" y="6927"/>
                </a:cubicBezTo>
                <a:cubicBezTo>
                  <a:pt x="341746" y="0"/>
                  <a:pt x="170873" y="121227"/>
                  <a:pt x="0" y="242455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Вправи на засвоєння табличних результатів</a:t>
            </a:r>
            <a:endParaRPr lang="ru-RU" sz="3600" b="1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1991787"/>
            <a:ext cx="9144000" cy="39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5435"/>
            <a:ext cx="9261186" cy="20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071678"/>
            <a:ext cx="9144000" cy="15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071678"/>
            <a:ext cx="9143999" cy="77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Вправи на засвоєння табличних результатів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Таблиці множення та ділення</a:t>
            </a:r>
            <a:endParaRPr lang="ru-RU" sz="36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71470" y="1700212"/>
          <a:ext cx="9144000" cy="494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9" y="1663539"/>
            <a:ext cx="9095281" cy="476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147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Вправи на засвоєння табличних результатів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Таблиці множення та ділення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1484784"/>
          <a:ext cx="9572660" cy="537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7CDF8-BA67-46B4-B7C1-BD418BB9A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77CDF8-BA67-46B4-B7C1-BD418BB9A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BDA9D-A265-4F51-B312-BB6B480B9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94BDA9D-A265-4F51-B312-BB6B480B9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CF66E-F6C5-4692-B930-A2670E59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95CF66E-F6C5-4692-B930-A2670E59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83EFF-F5BA-4C72-AA2E-86331B8D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E183EFF-F5BA-4C72-AA2E-86331B8D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Таблиця множення числа 4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643966" cy="5286388"/>
          </a:xfrm>
        </p:spPr>
        <p:txBody>
          <a:bodyPr>
            <a:normAutofit/>
          </a:bodyPr>
          <a:lstStyle/>
          <a:p>
            <a:r>
              <a:rPr lang="uk-UA" sz="2800" dirty="0"/>
              <a:t>Які випадки множення числа 4 ти вмієш </a:t>
            </a:r>
            <a:r>
              <a:rPr lang="uk-UA" sz="2800" dirty="0" smtClean="0"/>
              <a:t>обчислити?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4</a:t>
            </a:r>
            <a:r>
              <a:rPr lang="uk-UA" sz="2800" dirty="0" smtClean="0"/>
              <a:t>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</a:t>
            </a:r>
            <a:r>
              <a:rPr lang="uk-UA" sz="2800" dirty="0"/>
              <a:t>1 = 4</a:t>
            </a:r>
            <a:endParaRPr lang="ru-RU" sz="2800" dirty="0"/>
          </a:p>
          <a:p>
            <a:pPr>
              <a:buNone/>
            </a:pPr>
            <a:r>
              <a:rPr lang="uk-UA" sz="2800" dirty="0">
                <a:solidFill>
                  <a:srgbClr val="FF0000"/>
                </a:solidFill>
              </a:rPr>
              <a:t>4</a:t>
            </a:r>
            <a:r>
              <a:rPr lang="uk-UA" sz="2800" dirty="0"/>
              <a:t>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2 </a:t>
            </a:r>
            <a:r>
              <a:rPr lang="uk-UA" sz="2800" dirty="0"/>
              <a:t>= 2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4 </a:t>
            </a:r>
            <a:r>
              <a:rPr lang="uk-UA" sz="2800" dirty="0"/>
              <a:t>= 8</a:t>
            </a:r>
            <a:endParaRPr lang="ru-RU" sz="2800" dirty="0"/>
          </a:p>
          <a:p>
            <a:pPr>
              <a:buNone/>
            </a:pPr>
            <a:r>
              <a:rPr lang="uk-UA" sz="2800" dirty="0">
                <a:solidFill>
                  <a:srgbClr val="FF0000"/>
                </a:solidFill>
              </a:rPr>
              <a:t>4</a:t>
            </a:r>
            <a:r>
              <a:rPr lang="uk-UA" sz="2800" dirty="0"/>
              <a:t> </a:t>
            </a:r>
            <a:r>
              <a:rPr lang="uk-UA" sz="2800" b="1" baseline="30000" dirty="0"/>
              <a:t>.</a:t>
            </a:r>
            <a:r>
              <a:rPr lang="uk-UA" sz="2800" dirty="0"/>
              <a:t> 3 = 3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4 </a:t>
            </a:r>
            <a:r>
              <a:rPr lang="uk-UA" sz="2800" dirty="0"/>
              <a:t>= 12</a:t>
            </a:r>
            <a:endParaRPr lang="ru-RU" sz="2800" dirty="0"/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4</a:t>
            </a:r>
            <a:r>
              <a:rPr lang="uk-UA" sz="2800" dirty="0" smtClean="0"/>
              <a:t>  </a:t>
            </a:r>
            <a:r>
              <a:rPr lang="uk-UA" sz="2800" b="1" baseline="30000" dirty="0" smtClean="0"/>
              <a:t>.</a:t>
            </a:r>
            <a:r>
              <a:rPr lang="en-US" sz="2800" b="1" baseline="30000" dirty="0" smtClean="0"/>
              <a:t> </a:t>
            </a:r>
            <a:r>
              <a:rPr lang="uk-UA" sz="2800" dirty="0" smtClean="0"/>
              <a:t>10 </a:t>
            </a:r>
            <a:r>
              <a:rPr lang="uk-UA" sz="2800" dirty="0"/>
              <a:t>= </a:t>
            </a:r>
            <a:r>
              <a:rPr lang="uk-UA" sz="2800" dirty="0" smtClean="0"/>
              <a:t>40</a:t>
            </a:r>
            <a:endParaRPr lang="en-US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80" y="1709739"/>
            <a:ext cx="8229600" cy="5505475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Які випадки множення числа 4 пропущено? </a:t>
            </a: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4</a:t>
            </a:r>
            <a:r>
              <a:rPr lang="uk-UA" sz="2800" dirty="0" smtClean="0"/>
              <a:t>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1 = 4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4</a:t>
            </a:r>
            <a:r>
              <a:rPr lang="uk-UA" sz="2800" dirty="0" smtClean="0"/>
              <a:t>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2 = 2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4 = 8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4</a:t>
            </a:r>
            <a:r>
              <a:rPr lang="uk-UA" sz="2800" dirty="0" smtClean="0"/>
              <a:t>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3 = 3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 4 = 12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dirty="0" smtClean="0"/>
              <a:t> </a:t>
            </a:r>
            <a:r>
              <a:rPr lang="uk-UA" sz="2800" b="1" baseline="30000" dirty="0" smtClean="0"/>
              <a:t>. </a:t>
            </a:r>
            <a:r>
              <a:rPr lang="uk-UA" sz="2800" b="1" dirty="0" smtClean="0"/>
              <a:t>4</a:t>
            </a:r>
            <a:r>
              <a:rPr lang="en-US" sz="2800" b="1" dirty="0" smtClean="0"/>
              <a:t> </a:t>
            </a:r>
            <a:endParaRPr lang="uk-UA" sz="2800" b="1" dirty="0" smtClean="0"/>
          </a:p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dirty="0" smtClean="0"/>
              <a:t> </a:t>
            </a:r>
            <a:r>
              <a:rPr lang="uk-UA" sz="2800" b="1" baseline="30000" dirty="0" smtClean="0"/>
              <a:t>.</a:t>
            </a:r>
            <a:r>
              <a:rPr lang="uk-UA" sz="2800" b="1" dirty="0" smtClean="0"/>
              <a:t> 5</a:t>
            </a:r>
            <a:r>
              <a:rPr lang="en-US" sz="2800" b="1" dirty="0" smtClean="0"/>
              <a:t> </a:t>
            </a:r>
            <a:endParaRPr lang="uk-UA" sz="2800" b="1" dirty="0" smtClean="0"/>
          </a:p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baseline="30000" dirty="0" smtClean="0"/>
              <a:t> .</a:t>
            </a:r>
            <a:r>
              <a:rPr lang="uk-UA" sz="2800" b="1" dirty="0" smtClean="0"/>
              <a:t> 6</a:t>
            </a:r>
            <a:r>
              <a:rPr lang="en-US" sz="2800" b="1" dirty="0" smtClean="0"/>
              <a:t> </a:t>
            </a:r>
            <a:endParaRPr lang="uk-UA" sz="2800" b="1" dirty="0" smtClean="0"/>
          </a:p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dirty="0" smtClean="0"/>
              <a:t> </a:t>
            </a:r>
            <a:r>
              <a:rPr lang="uk-UA" sz="2800" b="1" baseline="30000" dirty="0" smtClean="0"/>
              <a:t>. </a:t>
            </a:r>
            <a:r>
              <a:rPr lang="uk-UA" sz="2800" b="1" dirty="0" smtClean="0"/>
              <a:t>7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baseline="30000" dirty="0" smtClean="0"/>
              <a:t> .</a:t>
            </a:r>
            <a:r>
              <a:rPr lang="uk-UA" sz="2800" b="1" dirty="0" smtClean="0"/>
              <a:t> 8</a:t>
            </a:r>
            <a:r>
              <a:rPr lang="en-US" sz="2800" b="1" dirty="0" smtClean="0"/>
              <a:t> </a:t>
            </a:r>
            <a:endParaRPr lang="uk-UA" sz="2800" b="1" dirty="0" smtClean="0"/>
          </a:p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r>
              <a:rPr lang="uk-UA" sz="2800" b="1" dirty="0" smtClean="0"/>
              <a:t> </a:t>
            </a:r>
            <a:r>
              <a:rPr lang="uk-UA" sz="2800" b="1" baseline="30000" dirty="0" smtClean="0"/>
              <a:t>. </a:t>
            </a:r>
            <a:r>
              <a:rPr lang="uk-UA" sz="2800" b="1" dirty="0" smtClean="0"/>
              <a:t>9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4</a:t>
            </a:r>
            <a:r>
              <a:rPr lang="uk-UA" sz="2800" dirty="0" smtClean="0"/>
              <a:t>  </a:t>
            </a:r>
            <a:r>
              <a:rPr lang="uk-UA" sz="2800" b="1" baseline="30000" dirty="0" smtClean="0"/>
              <a:t>.</a:t>
            </a:r>
            <a:r>
              <a:rPr lang="uk-UA" sz="2800" dirty="0" smtClean="0"/>
              <a:t>10 = 40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Таблиця множення числа 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6886"/>
            <a:ext cx="7901014" cy="5355452"/>
          </a:xfrm>
        </p:spPr>
        <p:txBody>
          <a:bodyPr/>
          <a:lstStyle/>
          <a:p>
            <a:r>
              <a:rPr lang="uk-UA" b="1" dirty="0" smtClean="0"/>
              <a:t>Якою дією можна замінити множення?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4 = </a:t>
            </a:r>
            <a:r>
              <a:rPr lang="uk-UA" dirty="0" smtClean="0">
                <a:solidFill>
                  <a:srgbClr val="FF0000"/>
                </a:solidFill>
              </a:rPr>
              <a:t>4 </a:t>
            </a:r>
            <a:r>
              <a:rPr lang="uk-UA" dirty="0" smtClean="0"/>
              <a:t>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16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</a:t>
            </a:r>
            <a:r>
              <a:rPr lang="uk-UA" b="1" dirty="0" smtClean="0"/>
              <a:t> </a:t>
            </a:r>
            <a:r>
              <a:rPr lang="uk-UA" dirty="0" smtClean="0"/>
              <a:t>5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20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6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24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</a:t>
            </a:r>
            <a:r>
              <a:rPr lang="uk-UA" dirty="0" smtClean="0"/>
              <a:t>7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28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8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32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</a:t>
            </a:r>
            <a:r>
              <a:rPr lang="uk-UA" dirty="0" smtClean="0"/>
              <a:t>9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36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Таблиця множення числа 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543956" cy="6572296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/>
              <a:t>Щ</a:t>
            </a:r>
            <a:r>
              <a:rPr lang="uk-UA" sz="2400" dirty="0" smtClean="0"/>
              <a:t>о спільне у добутках?       Чим вони відрізняються?  </a:t>
            </a:r>
          </a:p>
          <a:p>
            <a:pPr>
              <a:buNone/>
            </a:pPr>
            <a:r>
              <a:rPr lang="uk-UA" sz="2400" dirty="0" smtClean="0"/>
              <a:t>Як змінюється другий множник? </a:t>
            </a:r>
          </a:p>
          <a:p>
            <a:pPr>
              <a:buNone/>
            </a:pPr>
            <a:r>
              <a:rPr lang="uk-UA" sz="2400" dirty="0" smtClean="0"/>
              <a:t>Як ця зміна впливає на розв'язування? На результат?</a:t>
            </a:r>
            <a:endParaRPr lang="en-US" sz="2400" dirty="0" smtClean="0"/>
          </a:p>
          <a:p>
            <a:endParaRPr lang="uk-UA" sz="2400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4 = </a:t>
            </a:r>
            <a:r>
              <a:rPr lang="uk-UA" dirty="0" smtClean="0">
                <a:solidFill>
                  <a:srgbClr val="FF0000"/>
                </a:solidFill>
              </a:rPr>
              <a:t>4 </a:t>
            </a:r>
            <a:r>
              <a:rPr lang="uk-UA" dirty="0" smtClean="0"/>
              <a:t>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16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</a:t>
            </a:r>
            <a:r>
              <a:rPr lang="uk-UA" dirty="0" smtClean="0"/>
              <a:t> 5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20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6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24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</a:t>
            </a:r>
            <a:r>
              <a:rPr lang="uk-UA" dirty="0" smtClean="0"/>
              <a:t>7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28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8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32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9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36</a:t>
            </a:r>
            <a:endParaRPr lang="en-US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400" b="1" dirty="0" smtClean="0"/>
              <a:t>Назвіть результати таблиці множення у порядку зростання.</a:t>
            </a:r>
            <a:endParaRPr lang="en-US" sz="2400" b="1" dirty="0" smtClean="0"/>
          </a:p>
          <a:p>
            <a:pPr>
              <a:buNone/>
            </a:pPr>
            <a:r>
              <a:rPr lang="uk-UA" sz="2400" b="1" dirty="0" smtClean="0"/>
              <a:t>У чому закономірність?</a:t>
            </a:r>
            <a:endParaRPr lang="ru-RU" sz="2400" b="1" dirty="0"/>
          </a:p>
        </p:txBody>
      </p:sp>
      <p:sp>
        <p:nvSpPr>
          <p:cNvPr id="24" name="Полилиния 23"/>
          <p:cNvSpPr/>
          <p:nvPr/>
        </p:nvSpPr>
        <p:spPr>
          <a:xfrm>
            <a:off x="4803780" y="1857364"/>
            <a:ext cx="625476" cy="571504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86380" y="178592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1643050"/>
            <a:ext cx="2143140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2143116"/>
            <a:ext cx="2714644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5446722" y="2428868"/>
            <a:ext cx="625476" cy="571504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923052" y="228599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018226" y="2857496"/>
            <a:ext cx="625476" cy="571504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500826" y="278605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6643702" y="3357562"/>
            <a:ext cx="625476" cy="571504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143768" y="335756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7358082" y="3857628"/>
            <a:ext cx="625476" cy="571504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858148" y="383447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14480" y="2714620"/>
            <a:ext cx="3357586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14480" y="3143248"/>
            <a:ext cx="4000528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14480" y="3714752"/>
            <a:ext cx="4714908" cy="107157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19" grpId="0" animBg="1"/>
      <p:bldP spid="19" grpId="1" animBg="1"/>
      <p:bldP spid="22" grpId="0" animBg="1"/>
      <p:bldP spid="22" grpId="1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15370" cy="5840435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Знайди наступний результат у таблиці, використовуючи попередній результат?</a:t>
            </a:r>
            <a:endParaRPr lang="en-US" sz="24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 </a:t>
            </a:r>
            <a:r>
              <a:rPr lang="uk-UA" b="1" baseline="30000" dirty="0" smtClean="0"/>
              <a:t>.  </a:t>
            </a:r>
            <a:r>
              <a:rPr lang="uk-UA" dirty="0" smtClean="0"/>
              <a:t>3 = 12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4 = 12 + 4 = 16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</a:t>
            </a:r>
            <a:r>
              <a:rPr lang="uk-UA" dirty="0" smtClean="0"/>
              <a:t> 5 = 16 + 4 = 20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6 = 20 + 4 = 24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</a:t>
            </a:r>
            <a:r>
              <a:rPr lang="uk-UA" dirty="0" smtClean="0"/>
              <a:t>7 = 24 + 4 = 28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8 = 28 + 4 = 32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9 = 32 + 4 = 36</a:t>
            </a: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2589202" y="1857364"/>
            <a:ext cx="1482732" cy="500066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00496" y="183421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2788" y="235743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5664" y="28574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335756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378619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 rot="1034293">
            <a:off x="3645461" y="4400680"/>
            <a:ext cx="352879" cy="414094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94226" y="435769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+ 4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rot="1904280">
            <a:off x="3637143" y="2404651"/>
            <a:ext cx="369517" cy="461608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961669">
            <a:off x="3697610" y="2883475"/>
            <a:ext cx="248584" cy="519545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1873109">
            <a:off x="3675103" y="3460034"/>
            <a:ext cx="222159" cy="366561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2148198">
            <a:off x="3662353" y="3897627"/>
            <a:ext cx="272441" cy="420067"/>
          </a:xfrm>
          <a:custGeom>
            <a:avLst/>
            <a:gdLst>
              <a:gd name="connsiteX0" fmla="*/ 0 w 482600"/>
              <a:gd name="connsiteY0" fmla="*/ 0 h 457200"/>
              <a:gd name="connsiteX1" fmla="*/ 415636 w 482600"/>
              <a:gd name="connsiteY1" fmla="*/ 138546 h 457200"/>
              <a:gd name="connsiteX2" fmla="*/ 401782 w 4826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457200">
                <a:moveTo>
                  <a:pt x="0" y="0"/>
                </a:moveTo>
                <a:cubicBezTo>
                  <a:pt x="174336" y="31173"/>
                  <a:pt x="348672" y="62346"/>
                  <a:pt x="415636" y="138546"/>
                </a:cubicBezTo>
                <a:cubicBezTo>
                  <a:pt x="482600" y="214746"/>
                  <a:pt x="442191" y="335973"/>
                  <a:pt x="401782" y="45720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4" grpId="0"/>
      <p:bldP spid="16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043890" cy="576899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 скільки наступний результат відрізняється від попереднього до нього результату в таблиці множення числа 4?</a:t>
            </a:r>
            <a:endParaRPr lang="en-US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4 = </a:t>
            </a:r>
            <a:r>
              <a:rPr lang="uk-UA" dirty="0" smtClean="0">
                <a:solidFill>
                  <a:srgbClr val="FF0000"/>
                </a:solidFill>
              </a:rPr>
              <a:t>4 </a:t>
            </a:r>
            <a:r>
              <a:rPr lang="uk-UA" dirty="0" smtClean="0"/>
              <a:t>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16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</a:t>
            </a:r>
            <a:r>
              <a:rPr lang="uk-UA" dirty="0" smtClean="0"/>
              <a:t> 5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20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6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24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</a:t>
            </a:r>
            <a:r>
              <a:rPr lang="uk-UA" dirty="0" smtClean="0"/>
              <a:t>7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28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b="1" baseline="30000" dirty="0" smtClean="0"/>
              <a:t> .</a:t>
            </a:r>
            <a:r>
              <a:rPr lang="uk-UA" dirty="0" smtClean="0"/>
              <a:t> 8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32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</a:t>
            </a:r>
            <a:r>
              <a:rPr lang="uk-UA" b="1" baseline="30000" dirty="0" smtClean="0"/>
              <a:t>.  </a:t>
            </a:r>
            <a:r>
              <a:rPr lang="uk-UA" dirty="0" smtClean="0"/>
              <a:t>9 =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+ </a:t>
            </a:r>
            <a:r>
              <a:rPr lang="uk-UA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= 36</a:t>
            </a:r>
            <a:endParaRPr lang="en-US" dirty="0" smtClean="0"/>
          </a:p>
          <a:p>
            <a:pPr>
              <a:buNone/>
            </a:pPr>
            <a:endParaRPr lang="uk-UA" dirty="0" smtClean="0"/>
          </a:p>
          <a:p>
            <a:pPr indent="0">
              <a:buNone/>
            </a:pPr>
            <a:r>
              <a:rPr lang="uk-UA" sz="2400" b="1" dirty="0" smtClean="0"/>
              <a:t>Назвіть результати таблиці множення числа 4 у порядку спадання. У чому закономірність?</a:t>
            </a:r>
            <a:endParaRPr lang="ru-RU" sz="2400" b="1" dirty="0"/>
          </a:p>
        </p:txBody>
      </p:sp>
      <p:sp>
        <p:nvSpPr>
          <p:cNvPr id="6" name="Полилиния 5"/>
          <p:cNvSpPr/>
          <p:nvPr/>
        </p:nvSpPr>
        <p:spPr>
          <a:xfrm>
            <a:off x="7303822" y="4143380"/>
            <a:ext cx="911516" cy="500066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994754" y="392906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732318" y="3643314"/>
            <a:ext cx="697202" cy="500066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86644" y="34290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6160814" y="3143248"/>
            <a:ext cx="697202" cy="500066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15140" y="292893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589310" y="2643182"/>
            <a:ext cx="697202" cy="500066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43636" y="24288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017806" y="2143116"/>
            <a:ext cx="697202" cy="500066"/>
          </a:xfrm>
          <a:custGeom>
            <a:avLst/>
            <a:gdLst>
              <a:gd name="connsiteX0" fmla="*/ 512619 w 625764"/>
              <a:gd name="connsiteY0" fmla="*/ 387928 h 387928"/>
              <a:gd name="connsiteX1" fmla="*/ 540328 w 625764"/>
              <a:gd name="connsiteY1" fmla="*/ 69273 h 387928"/>
              <a:gd name="connsiteX2" fmla="*/ 0 w 625764"/>
              <a:gd name="connsiteY2" fmla="*/ 0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764" h="387928">
                <a:moveTo>
                  <a:pt x="512619" y="387928"/>
                </a:moveTo>
                <a:cubicBezTo>
                  <a:pt x="569191" y="260928"/>
                  <a:pt x="625764" y="133928"/>
                  <a:pt x="540328" y="69273"/>
                </a:cubicBezTo>
                <a:cubicBezTo>
                  <a:pt x="454892" y="4618"/>
                  <a:pt x="227446" y="2309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72132" y="192880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-</a:t>
            </a:r>
            <a:r>
              <a:rPr lang="uk-UA" sz="2800" b="1" dirty="0" smtClean="0">
                <a:solidFill>
                  <a:srgbClr val="00B0F0"/>
                </a:solidFill>
              </a:rPr>
              <a:t> 4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52b864ec46241768bfa8dd2e487ea4517d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9496</TotalTime>
  <Words>981</Words>
  <Application>Microsoft Office PowerPoint</Application>
  <PresentationFormat>Экран (4:3)</PresentationFormat>
  <Paragraphs>156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Модульная</vt:lpstr>
      <vt:lpstr>Методика складання та запам'ятовування таблиць множення та ділення</vt:lpstr>
      <vt:lpstr>Таблиці множення та ділення</vt:lpstr>
      <vt:lpstr>Таблиці множення та ділення</vt:lpstr>
      <vt:lpstr>Таблиця множення числа 4</vt:lpstr>
      <vt:lpstr>Таблиця множення числа 4</vt:lpstr>
      <vt:lpstr>Таблиця множення числа 4</vt:lpstr>
      <vt:lpstr>Слайд 7</vt:lpstr>
      <vt:lpstr>Слайд 8</vt:lpstr>
      <vt:lpstr>Слайд 9</vt:lpstr>
      <vt:lpstr>Слайд 10</vt:lpstr>
      <vt:lpstr>Слайд 11</vt:lpstr>
      <vt:lpstr>Спосіб відтворення табличних результатів на підставі групування</vt:lpstr>
      <vt:lpstr>Слайд 13</vt:lpstr>
      <vt:lpstr>Слайд 14</vt:lpstr>
      <vt:lpstr>Вправи на відтворення табличних результатів</vt:lpstr>
      <vt:lpstr>Слайд 16</vt:lpstr>
      <vt:lpstr>Таблиця ділення на 4</vt:lpstr>
      <vt:lpstr>Вправи на засвоєння табличних результатів</vt:lpstr>
      <vt:lpstr>Вправи на засвоєння табличних результатів</vt:lpstr>
      <vt:lpstr>Вправи на засвоєння табличних результатів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 Методика формування обчислювальних навичок табличного множення та ділення</dc:title>
  <dc:creator>Светлана</dc:creator>
  <cp:lastModifiedBy>Marinochka</cp:lastModifiedBy>
  <cp:revision>471</cp:revision>
  <dcterms:created xsi:type="dcterms:W3CDTF">2013-03-24T06:26:47Z</dcterms:created>
  <dcterms:modified xsi:type="dcterms:W3CDTF">2015-09-02T10:33:19Z</dcterms:modified>
</cp:coreProperties>
</file>