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402" r:id="rId2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56E507"/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202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079A72-2727-424D-B5FE-A91191538121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0185DEC-A004-4FA4-88FD-66C2E3F007A9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Коваль Л.В., </a:t>
          </a:r>
          <a:r>
            <a:rPr lang="uk-UA" sz="2400" b="1" noProof="0" dirty="0" err="1" smtClean="0"/>
            <a:t>Скворцова</a:t>
          </a:r>
          <a:r>
            <a:rPr lang="uk-UA" sz="2400" b="1" noProof="0" dirty="0" smtClean="0"/>
            <a:t> С.О. </a:t>
          </a:r>
          <a:r>
            <a:rPr lang="uk-UA" sz="24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noProof="0" dirty="0" err="1" smtClean="0"/>
            <a:t>„Початкове</a:t>
          </a:r>
          <a:r>
            <a:rPr lang="uk-UA" sz="2400" noProof="0" dirty="0" smtClean="0"/>
            <a:t> </a:t>
          </a:r>
          <a:r>
            <a:rPr lang="uk-UA" sz="2400" noProof="0" dirty="0" err="1" smtClean="0"/>
            <a:t>навчання”</a:t>
          </a:r>
          <a:r>
            <a:rPr lang="uk-UA" sz="2400" noProof="0" dirty="0" smtClean="0"/>
            <a:t>, освітньо-кваліфікаційного рівня </a:t>
          </a:r>
          <a:r>
            <a:rPr lang="uk-UA" sz="2400" noProof="0" dirty="0" err="1" smtClean="0"/>
            <a:t>„бакалавр”</a:t>
          </a:r>
          <a:r>
            <a:rPr lang="uk-UA" sz="2400" noProof="0" dirty="0" smtClean="0"/>
            <a:t> – Харків: ЧП «</a:t>
          </a:r>
          <a:r>
            <a:rPr lang="uk-UA" sz="2400" noProof="0" dirty="0" err="1" smtClean="0"/>
            <a:t>Принт-Лідер</a:t>
          </a:r>
          <a:r>
            <a:rPr lang="uk-UA" sz="2400" noProof="0" dirty="0" smtClean="0"/>
            <a:t>»,  2011. – 414 с. – С.250 – 269.</a:t>
          </a:r>
          <a:endParaRPr lang="uk-UA" sz="2400" noProof="0" dirty="0"/>
        </a:p>
      </dgm:t>
    </dgm:pt>
    <dgm:pt modelId="{7A64F6CD-A89D-447D-894E-D75895622BAD}" type="par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E6FA960-0A41-418B-B19C-B799CADA261A}" type="sibTrans" cxnId="{C4813B3E-BED6-496A-A2CB-8B9B14B8913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904D20C8-10B8-4171-B597-768FCCA53FB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err="1" smtClean="0"/>
            <a:t>Скворцова</a:t>
          </a:r>
          <a:r>
            <a:rPr lang="uk-UA" sz="2400" b="1" dirty="0" smtClean="0"/>
            <a:t> С.О.</a:t>
          </a:r>
          <a:r>
            <a:rPr lang="ru-RU" sz="2400" dirty="0" smtClean="0"/>
            <a:t> М</a:t>
          </a:r>
          <a:r>
            <a:rPr lang="uk-UA" sz="2400" dirty="0" err="1" smtClean="0"/>
            <a:t>етодика</a:t>
          </a:r>
          <a:r>
            <a:rPr lang="uk-UA" sz="2400" dirty="0" smtClean="0"/>
            <a:t> навчання математики в другому класі: </a:t>
          </a:r>
          <a:r>
            <a:rPr lang="uk-UA" sz="2400" dirty="0" err="1" smtClean="0"/>
            <a:t>Навч</a:t>
          </a:r>
          <a:r>
            <a:rPr lang="uk-UA" sz="2400" dirty="0" smtClean="0"/>
            <a:t>. </a:t>
          </a:r>
          <a:r>
            <a:rPr lang="uk-UA" sz="2400" dirty="0" err="1" smtClean="0"/>
            <a:t>пос</a:t>
          </a:r>
          <a:r>
            <a:rPr lang="uk-UA" sz="2400" dirty="0" smtClean="0"/>
            <a:t>. — Одеса: </a:t>
          </a:r>
          <a:r>
            <a:rPr lang="uk-UA" sz="2400" dirty="0" err="1" smtClean="0"/>
            <a:t>“Фенікс”</a:t>
          </a:r>
          <a:r>
            <a:rPr lang="uk-UA" sz="2400" dirty="0" smtClean="0"/>
            <a:t>, 2011.— 240 с. – С. 105 - 131.</a:t>
          </a:r>
        </a:p>
        <a:p>
          <a:pPr marL="0" marR="0" indent="0" algn="just" defTabSz="914400" eaLnBrk="1" fontAlgn="auto" latinLnBrk="0" hangingPunct="1">
            <a:lnSpc>
              <a:spcPct val="8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Навчальні програми</a:t>
          </a:r>
          <a:r>
            <a:rPr lang="ru-RU" sz="2400" b="1" dirty="0" smtClean="0"/>
            <a:t> </a:t>
          </a:r>
          <a:r>
            <a:rPr lang="ru-RU" sz="2400" dirty="0" smtClean="0"/>
            <a:t>для  </a:t>
          </a:r>
          <a:r>
            <a:rPr lang="ru-RU" sz="2400" dirty="0" err="1" smtClean="0"/>
            <a:t>загальноосвітніх</a:t>
          </a:r>
          <a:r>
            <a:rPr lang="ru-RU" sz="2400" dirty="0" smtClean="0"/>
            <a:t> </a:t>
          </a:r>
          <a:r>
            <a:rPr lang="ru-RU" sz="2400" dirty="0" err="1" smtClean="0"/>
            <a:t>навчальних</a:t>
          </a:r>
          <a:r>
            <a:rPr lang="ru-RU" sz="2400" dirty="0" smtClean="0"/>
            <a:t> </a:t>
          </a:r>
          <a:r>
            <a:rPr lang="ru-RU" sz="2400" dirty="0" err="1" smtClean="0"/>
            <a:t>закладів</a:t>
          </a:r>
          <a:r>
            <a:rPr lang="ru-RU" sz="2400" dirty="0" smtClean="0"/>
            <a:t>. 1 – 4 </a:t>
          </a:r>
          <a:r>
            <a:rPr lang="ru-RU" sz="2400" dirty="0" err="1" smtClean="0"/>
            <a:t>класи</a:t>
          </a:r>
          <a:r>
            <a:rPr lang="ru-RU" sz="2400" dirty="0" smtClean="0"/>
            <a:t>. – К. : </a:t>
          </a:r>
          <a:r>
            <a:rPr lang="ru-RU" sz="2400" dirty="0" err="1" smtClean="0"/>
            <a:t>Видавничий</a:t>
          </a:r>
          <a:r>
            <a:rPr lang="ru-RU" sz="2400" dirty="0" smtClean="0"/>
            <a:t> </a:t>
          </a:r>
          <a:r>
            <a:rPr lang="ru-RU" sz="2400" dirty="0" err="1" smtClean="0"/>
            <a:t>дім</a:t>
          </a:r>
          <a:r>
            <a:rPr lang="ru-RU" sz="2400" dirty="0" smtClean="0"/>
            <a:t> «</a:t>
          </a:r>
          <a:r>
            <a:rPr lang="ru-RU" sz="2400" dirty="0" err="1" smtClean="0"/>
            <a:t>Освіта</a:t>
          </a:r>
          <a:r>
            <a:rPr lang="ru-RU" sz="2400" dirty="0" smtClean="0"/>
            <a:t>», 2011. – 392 с. – С. 144 – 145.</a:t>
          </a:r>
        </a:p>
        <a:p>
          <a:pPr algn="just" defTabSz="1066800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uk-UA" sz="2400" noProof="0" dirty="0"/>
        </a:p>
      </dgm:t>
    </dgm:pt>
    <dgm:pt modelId="{AB13E09B-144B-4E8C-859C-2D69DAE6EC31}" type="par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724B662-0105-41B3-A843-9B2B02E3932C}" type="sibTrans" cxnId="{35602394-AD83-4D69-8485-29B95562C5C3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A1FDD25E-E824-4031-88BC-0F373555732D}">
      <dgm:prSet phldrT="[Текст]" custT="1"/>
      <dgm:spPr/>
      <dgm:t>
        <a:bodyPr/>
        <a:lstStyle/>
        <a:p>
          <a:pPr algn="just">
            <a:lnSpc>
              <a:spcPct val="80000"/>
            </a:lnSpc>
            <a:spcBef>
              <a:spcPts val="0"/>
            </a:spcBef>
            <a:spcAft>
              <a:spcPts val="0"/>
            </a:spcAft>
          </a:pPr>
          <a:r>
            <a:rPr lang="uk-UA" sz="2400" b="1" noProof="0" dirty="0" smtClean="0"/>
            <a:t>Богданович М.В., Козак М.В., Король Я.А.</a:t>
          </a:r>
          <a:r>
            <a:rPr lang="uk-UA" sz="2400" noProof="0" dirty="0" smtClean="0"/>
            <a:t> Методика викладання математики в початкових класах: </a:t>
          </a:r>
          <a:r>
            <a:rPr lang="uk-UA" sz="2400" noProof="0" dirty="0" err="1" smtClean="0"/>
            <a:t>Навч</a:t>
          </a:r>
          <a:r>
            <a:rPr lang="uk-UA" sz="2400" noProof="0" dirty="0" smtClean="0"/>
            <a:t>. </a:t>
          </a:r>
          <a:r>
            <a:rPr lang="uk-UA" sz="2400" noProof="0" dirty="0" err="1" smtClean="0"/>
            <a:t>пос</a:t>
          </a:r>
          <a:r>
            <a:rPr lang="uk-UA" sz="2400" noProof="0" dirty="0" smtClean="0"/>
            <a:t>. — К.: А.С.К., 1988. — 352 с. – С.  127 - 135.</a:t>
          </a:r>
          <a:endParaRPr lang="uk-UA" sz="2400" b="1" spc="-150" noProof="0" dirty="0" smtClean="0"/>
        </a:p>
      </dgm:t>
    </dgm:pt>
    <dgm:pt modelId="{C702E0CA-6275-47FC-BA78-67A35C06F402}" type="par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3CCF12BB-1C33-46E8-82C6-DC01B0B90D19}" type="sibTrans" cxnId="{89460EDA-9BD4-4293-90B9-DE031DD704FC}">
      <dgm:prSet/>
      <dgm:spPr/>
      <dgm:t>
        <a:bodyPr/>
        <a:lstStyle/>
        <a:p>
          <a:pPr>
            <a:lnSpc>
              <a:spcPct val="80000"/>
            </a:lnSpc>
            <a:spcBef>
              <a:spcPts val="0"/>
            </a:spcBef>
            <a:spcAft>
              <a:spcPts val="0"/>
            </a:spcAft>
          </a:pPr>
          <a:endParaRPr lang="ru-RU"/>
        </a:p>
      </dgm:t>
    </dgm:pt>
    <dgm:pt modelId="{1B3D0ADA-319A-4940-B395-95DDFC699AD5}" type="pres">
      <dgm:prSet presAssocID="{DD079A72-2727-424D-B5FE-A9119153812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6B34294-6D5C-4362-AE07-3750C0B6CB94}" type="pres">
      <dgm:prSet presAssocID="{F0185DEC-A004-4FA4-88FD-66C2E3F007A9}" presName="node" presStyleLbl="node1" presStyleIdx="0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4BE53-D7CF-43C4-9E28-06C19846DE34}" type="pres">
      <dgm:prSet presAssocID="{AE6FA960-0A41-418B-B19C-B799CADA261A}" presName="sibTrans" presStyleCnt="0"/>
      <dgm:spPr/>
      <dgm:t>
        <a:bodyPr/>
        <a:lstStyle/>
        <a:p>
          <a:endParaRPr lang="ru-RU"/>
        </a:p>
      </dgm:t>
    </dgm:pt>
    <dgm:pt modelId="{AA690A2A-462F-4842-87AB-27D36FBE8E82}" type="pres">
      <dgm:prSet presAssocID="{904D20C8-10B8-4171-B597-768FCCA53FB4}" presName="node" presStyleLbl="node1" presStyleIdx="1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68EF68-1A81-4AB3-AAA6-287B403EDA26}" type="pres">
      <dgm:prSet presAssocID="{A724B662-0105-41B3-A843-9B2B02E3932C}" presName="sibTrans" presStyleCnt="0"/>
      <dgm:spPr/>
      <dgm:t>
        <a:bodyPr/>
        <a:lstStyle/>
        <a:p>
          <a:endParaRPr lang="ru-RU"/>
        </a:p>
      </dgm:t>
    </dgm:pt>
    <dgm:pt modelId="{4D486EF9-B268-495E-A68E-24F75757F6C9}" type="pres">
      <dgm:prSet presAssocID="{A1FDD25E-E824-4031-88BC-0F373555732D}" presName="node" presStyleLbl="node1" presStyleIdx="2" presStyleCnt="3" custScaleX="2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F913A-9CB6-466D-B626-16A5E5441C5D}" type="presOf" srcId="{F0185DEC-A004-4FA4-88FD-66C2E3F007A9}" destId="{E6B34294-6D5C-4362-AE07-3750C0B6CB94}" srcOrd="0" destOrd="0" presId="urn:microsoft.com/office/officeart/2005/8/layout/hList6"/>
    <dgm:cxn modelId="{2D686DED-C21F-4518-800E-57832B999F23}" type="presOf" srcId="{904D20C8-10B8-4171-B597-768FCCA53FB4}" destId="{AA690A2A-462F-4842-87AB-27D36FBE8E82}" srcOrd="0" destOrd="0" presId="urn:microsoft.com/office/officeart/2005/8/layout/hList6"/>
    <dgm:cxn modelId="{24E53F77-BCA3-450F-9BF3-7C88BE669BCB}" type="presOf" srcId="{DD079A72-2727-424D-B5FE-A91191538121}" destId="{1B3D0ADA-319A-4940-B395-95DDFC699AD5}" srcOrd="0" destOrd="0" presId="urn:microsoft.com/office/officeart/2005/8/layout/hList6"/>
    <dgm:cxn modelId="{89460EDA-9BD4-4293-90B9-DE031DD704FC}" srcId="{DD079A72-2727-424D-B5FE-A91191538121}" destId="{A1FDD25E-E824-4031-88BC-0F373555732D}" srcOrd="2" destOrd="0" parTransId="{C702E0CA-6275-47FC-BA78-67A35C06F402}" sibTransId="{3CCF12BB-1C33-46E8-82C6-DC01B0B90D19}"/>
    <dgm:cxn modelId="{35602394-AD83-4D69-8485-29B95562C5C3}" srcId="{DD079A72-2727-424D-B5FE-A91191538121}" destId="{904D20C8-10B8-4171-B597-768FCCA53FB4}" srcOrd="1" destOrd="0" parTransId="{AB13E09B-144B-4E8C-859C-2D69DAE6EC31}" sibTransId="{A724B662-0105-41B3-A843-9B2B02E3932C}"/>
    <dgm:cxn modelId="{76FB1172-F7C4-44A6-A0FD-69A71F026FC0}" type="presOf" srcId="{A1FDD25E-E824-4031-88BC-0F373555732D}" destId="{4D486EF9-B268-495E-A68E-24F75757F6C9}" srcOrd="0" destOrd="0" presId="urn:microsoft.com/office/officeart/2005/8/layout/hList6"/>
    <dgm:cxn modelId="{C4813B3E-BED6-496A-A2CB-8B9B14B89133}" srcId="{DD079A72-2727-424D-B5FE-A91191538121}" destId="{F0185DEC-A004-4FA4-88FD-66C2E3F007A9}" srcOrd="0" destOrd="0" parTransId="{7A64F6CD-A89D-447D-894E-D75895622BAD}" sibTransId="{AE6FA960-0A41-418B-B19C-B799CADA261A}"/>
    <dgm:cxn modelId="{5CD3B9CA-F9D1-44FD-A2A2-46535CCBEEFD}" type="presParOf" srcId="{1B3D0ADA-319A-4940-B395-95DDFC699AD5}" destId="{E6B34294-6D5C-4362-AE07-3750C0B6CB94}" srcOrd="0" destOrd="0" presId="urn:microsoft.com/office/officeart/2005/8/layout/hList6"/>
    <dgm:cxn modelId="{060FEF61-F5CF-4F67-8A1C-256E9FB1F32D}" type="presParOf" srcId="{1B3D0ADA-319A-4940-B395-95DDFC699AD5}" destId="{E8E4BE53-D7CF-43C4-9E28-06C19846DE34}" srcOrd="1" destOrd="0" presId="urn:microsoft.com/office/officeart/2005/8/layout/hList6"/>
    <dgm:cxn modelId="{134E899A-6EC3-43C5-9B62-1CD3081EC46B}" type="presParOf" srcId="{1B3D0ADA-319A-4940-B395-95DDFC699AD5}" destId="{AA690A2A-462F-4842-87AB-27D36FBE8E82}" srcOrd="2" destOrd="0" presId="urn:microsoft.com/office/officeart/2005/8/layout/hList6"/>
    <dgm:cxn modelId="{49474D12-C264-4199-9E70-202EC72E27E2}" type="presParOf" srcId="{1B3D0ADA-319A-4940-B395-95DDFC699AD5}" destId="{5B68EF68-1A81-4AB3-AAA6-287B403EDA26}" srcOrd="3" destOrd="0" presId="urn:microsoft.com/office/officeart/2005/8/layout/hList6"/>
    <dgm:cxn modelId="{3EB39000-54C7-4C19-9781-1B31554BB0D5}" type="presParOf" srcId="{1B3D0ADA-319A-4940-B395-95DDFC699AD5}" destId="{4D486EF9-B268-495E-A68E-24F75757F6C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6B34294-6D5C-4362-AE07-3750C0B6CB94}">
      <dsp:nvSpPr>
        <dsp:cNvPr id="0" name=""/>
        <dsp:cNvSpPr/>
      </dsp:nvSpPr>
      <dsp:spPr>
        <a:xfrm rot="16200000">
          <a:off x="-1787846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Коваль Л.В., </a:t>
          </a:r>
          <a:r>
            <a:rPr lang="uk-UA" sz="2400" b="1" kern="1200" noProof="0" dirty="0" err="1" smtClean="0"/>
            <a:t>Скворцова</a:t>
          </a:r>
          <a:r>
            <a:rPr lang="uk-UA" sz="2400" b="1" kern="1200" noProof="0" dirty="0" smtClean="0"/>
            <a:t> С.О. </a:t>
          </a:r>
          <a:r>
            <a:rPr lang="uk-UA" sz="2400" kern="1200" noProof="0" dirty="0" smtClean="0"/>
            <a:t>Методика навчання математики: теорія і практика: Підручник для студентів  за спеціальністю 6.010100 </a:t>
          </a:r>
          <a:r>
            <a:rPr lang="uk-UA" sz="2400" kern="1200" noProof="0" dirty="0" err="1" smtClean="0"/>
            <a:t>„Початкове</a:t>
          </a:r>
          <a:r>
            <a:rPr lang="uk-UA" sz="2400" kern="1200" noProof="0" dirty="0" smtClean="0"/>
            <a:t> </a:t>
          </a:r>
          <a:r>
            <a:rPr lang="uk-UA" sz="2400" kern="1200" noProof="0" dirty="0" err="1" smtClean="0"/>
            <a:t>навчання”</a:t>
          </a:r>
          <a:r>
            <a:rPr lang="uk-UA" sz="2400" kern="1200" noProof="0" dirty="0" smtClean="0"/>
            <a:t>, освітньо-кваліфікаційного рівня </a:t>
          </a:r>
          <a:r>
            <a:rPr lang="uk-UA" sz="2400" kern="1200" noProof="0" dirty="0" err="1" smtClean="0"/>
            <a:t>„бакалавр”</a:t>
          </a:r>
          <a:r>
            <a:rPr lang="uk-UA" sz="2400" kern="1200" noProof="0" dirty="0" smtClean="0"/>
            <a:t> – Харків: ЧП «</a:t>
          </a:r>
          <a:r>
            <a:rPr lang="uk-UA" sz="2400" kern="1200" noProof="0" dirty="0" err="1" smtClean="0"/>
            <a:t>Принт-Лідер</a:t>
          </a:r>
          <a:r>
            <a:rPr lang="uk-UA" sz="2400" kern="1200" noProof="0" dirty="0" smtClean="0"/>
            <a:t>»,  2011. – 414 с. – С.250 – 269.</a:t>
          </a:r>
          <a:endParaRPr lang="uk-UA" sz="2400" kern="1200" noProof="0" dirty="0"/>
        </a:p>
      </dsp:txBody>
      <dsp:txXfrm rot="16200000">
        <a:off x="-1787846" y="1794320"/>
        <a:ext cx="6624735" cy="3036093"/>
      </dsp:txXfrm>
    </dsp:sp>
    <dsp:sp modelId="{AA690A2A-462F-4842-87AB-27D36FBE8E82}">
      <dsp:nvSpPr>
        <dsp:cNvPr id="0" name=""/>
        <dsp:cNvSpPr/>
      </dsp:nvSpPr>
      <dsp:spPr>
        <a:xfrm rot="16200000">
          <a:off x="1259632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err="1" smtClean="0"/>
            <a:t>Скворцова</a:t>
          </a:r>
          <a:r>
            <a:rPr lang="uk-UA" sz="2400" b="1" kern="1200" dirty="0" smtClean="0"/>
            <a:t> С.О.</a:t>
          </a:r>
          <a:r>
            <a:rPr lang="ru-RU" sz="2400" kern="1200" dirty="0" smtClean="0"/>
            <a:t> М</a:t>
          </a:r>
          <a:r>
            <a:rPr lang="uk-UA" sz="2400" kern="1200" dirty="0" err="1" smtClean="0"/>
            <a:t>етодика</a:t>
          </a:r>
          <a:r>
            <a:rPr lang="uk-UA" sz="2400" kern="1200" dirty="0" smtClean="0"/>
            <a:t> навчання математики в другому класі: </a:t>
          </a:r>
          <a:r>
            <a:rPr lang="uk-UA" sz="2400" kern="1200" dirty="0" err="1" smtClean="0"/>
            <a:t>Навч</a:t>
          </a:r>
          <a:r>
            <a:rPr lang="uk-UA" sz="2400" kern="1200" dirty="0" smtClean="0"/>
            <a:t>. </a:t>
          </a:r>
          <a:r>
            <a:rPr lang="uk-UA" sz="2400" kern="1200" dirty="0" err="1" smtClean="0"/>
            <a:t>пос</a:t>
          </a:r>
          <a:r>
            <a:rPr lang="uk-UA" sz="2400" kern="1200" dirty="0" smtClean="0"/>
            <a:t>. — Одеса: </a:t>
          </a:r>
          <a:r>
            <a:rPr lang="uk-UA" sz="2400" kern="1200" dirty="0" err="1" smtClean="0"/>
            <a:t>“Фенікс”</a:t>
          </a:r>
          <a:r>
            <a:rPr lang="uk-UA" sz="2400" kern="1200" dirty="0" smtClean="0"/>
            <a:t>, 2011.— 240 с. – С. 105 - 131.</a:t>
          </a:r>
        </a:p>
        <a:p>
          <a:pPr marL="0" marR="0" lvl="0" indent="0" algn="just" defTabSz="914400" eaLnBrk="1" fontAlgn="auto" latinLnBrk="0" hangingPunct="1">
            <a:lnSpc>
              <a:spcPct val="8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Навчальні програми</a:t>
          </a:r>
          <a:r>
            <a:rPr lang="ru-RU" sz="2400" b="1" kern="1200" dirty="0" smtClean="0"/>
            <a:t> </a:t>
          </a:r>
          <a:r>
            <a:rPr lang="ru-RU" sz="2400" kern="1200" dirty="0" smtClean="0"/>
            <a:t>для  </a:t>
          </a:r>
          <a:r>
            <a:rPr lang="ru-RU" sz="2400" kern="1200" dirty="0" err="1" smtClean="0"/>
            <a:t>загальноосвітніх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навчальних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закладів</a:t>
          </a:r>
          <a:r>
            <a:rPr lang="ru-RU" sz="2400" kern="1200" dirty="0" smtClean="0"/>
            <a:t>. 1 – 4 </a:t>
          </a:r>
          <a:r>
            <a:rPr lang="ru-RU" sz="2400" kern="1200" dirty="0" err="1" smtClean="0"/>
            <a:t>класи</a:t>
          </a:r>
          <a:r>
            <a:rPr lang="ru-RU" sz="2400" kern="1200" dirty="0" smtClean="0"/>
            <a:t>. – К. : </a:t>
          </a:r>
          <a:r>
            <a:rPr lang="ru-RU" sz="2400" kern="1200" dirty="0" err="1" smtClean="0"/>
            <a:t>Видавничий</a:t>
          </a:r>
          <a:r>
            <a:rPr lang="ru-RU" sz="2400" kern="1200" dirty="0" smtClean="0"/>
            <a:t> </a:t>
          </a:r>
          <a:r>
            <a:rPr lang="ru-RU" sz="2400" kern="1200" dirty="0" err="1" smtClean="0"/>
            <a:t>дім</a:t>
          </a:r>
          <a:r>
            <a:rPr lang="ru-RU" sz="2400" kern="1200" dirty="0" smtClean="0"/>
            <a:t> «</a:t>
          </a:r>
          <a:r>
            <a:rPr lang="ru-RU" sz="2400" kern="1200" dirty="0" err="1" smtClean="0"/>
            <a:t>Освіта</a:t>
          </a:r>
          <a:r>
            <a:rPr lang="ru-RU" sz="2400" kern="1200" dirty="0" smtClean="0"/>
            <a:t>», 2011. – 392 с. – С. 144 – 145.</a:t>
          </a:r>
        </a:p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endParaRPr lang="uk-UA" sz="2400" kern="1200" noProof="0" dirty="0"/>
        </a:p>
      </dsp:txBody>
      <dsp:txXfrm rot="16200000">
        <a:off x="1259632" y="1794320"/>
        <a:ext cx="6624735" cy="3036093"/>
      </dsp:txXfrm>
    </dsp:sp>
    <dsp:sp modelId="{4D486EF9-B268-495E-A68E-24F75757F6C9}">
      <dsp:nvSpPr>
        <dsp:cNvPr id="0" name=""/>
        <dsp:cNvSpPr/>
      </dsp:nvSpPr>
      <dsp:spPr>
        <a:xfrm rot="16200000">
          <a:off x="4307111" y="1794320"/>
          <a:ext cx="6624735" cy="3036093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just" defTabSz="1066800">
            <a:lnSpc>
              <a:spcPct val="80000"/>
            </a:lnSpc>
            <a:spcBef>
              <a:spcPct val="0"/>
            </a:spcBef>
            <a:spcAft>
              <a:spcPts val="0"/>
            </a:spcAft>
          </a:pPr>
          <a:r>
            <a:rPr lang="uk-UA" sz="2400" b="1" kern="1200" noProof="0" dirty="0" smtClean="0"/>
            <a:t>Богданович М.В., Козак М.В., Король Я.А.</a:t>
          </a:r>
          <a:r>
            <a:rPr lang="uk-UA" sz="2400" kern="1200" noProof="0" dirty="0" smtClean="0"/>
            <a:t> Методика викладання математики в початкових класах: </a:t>
          </a:r>
          <a:r>
            <a:rPr lang="uk-UA" sz="2400" kern="1200" noProof="0" dirty="0" err="1" smtClean="0"/>
            <a:t>Навч</a:t>
          </a:r>
          <a:r>
            <a:rPr lang="uk-UA" sz="2400" kern="1200" noProof="0" dirty="0" smtClean="0"/>
            <a:t>. </a:t>
          </a:r>
          <a:r>
            <a:rPr lang="uk-UA" sz="2400" kern="1200" noProof="0" dirty="0" err="1" smtClean="0"/>
            <a:t>пос</a:t>
          </a:r>
          <a:r>
            <a:rPr lang="uk-UA" sz="2400" kern="1200" noProof="0" dirty="0" smtClean="0"/>
            <a:t>. — К.: А.С.К., 1988. — 352 с. – С.  127 - 135.</a:t>
          </a:r>
          <a:endParaRPr lang="uk-UA" sz="2400" b="1" kern="1200" spc="-150" noProof="0" dirty="0" smtClean="0"/>
        </a:p>
      </dsp:txBody>
      <dsp:txXfrm rot="16200000">
        <a:off x="4307111" y="1794320"/>
        <a:ext cx="6624735" cy="3036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42589-1098-4B75-B568-A6734D4A3FFF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A707-E4F9-4E31-8F46-69FE40E0515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54C8D2-77E1-4B4B-A7FC-B7A6D269FB7E}" type="datetimeFigureOut">
              <a:rPr lang="ru-RU" smtClean="0"/>
              <a:pPr/>
              <a:t>26.12.2016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AD56239-599F-4455-9531-149F49DE80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7572" y="-285776"/>
            <a:ext cx="8229600" cy="125272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Література</a:t>
            </a:r>
            <a:endParaRPr lang="ru-RU" sz="48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144000" cy="6624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E6B34294-6D5C-4362-AE07-3750C0B6CB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dgm id="{AA690A2A-462F-4842-87AB-27D36FBE8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graphicEl>
                                              <a:dgm id="{4D486EF9-B268-495E-A68E-24F75757F6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952b864ec46241768bfa8dd2e487ea4517d3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НОГМ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9464</TotalTime>
  <Words>153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Модульная</vt:lpstr>
      <vt:lpstr>Література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9.   Методика формування обчислювальних навичок табличного множення та ділення</dc:title>
  <dc:creator>Светлана</dc:creator>
  <cp:lastModifiedBy>Веталь</cp:lastModifiedBy>
  <cp:revision>472</cp:revision>
  <dcterms:created xsi:type="dcterms:W3CDTF">2013-03-24T06:26:47Z</dcterms:created>
  <dcterms:modified xsi:type="dcterms:W3CDTF">2016-12-25T23:16:40Z</dcterms:modified>
</cp:coreProperties>
</file>