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75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9E47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5" autoAdjust="0"/>
    <p:restoredTop sz="94660"/>
  </p:normalViewPr>
  <p:slideViewPr>
    <p:cSldViewPr>
      <p:cViewPr>
        <p:scale>
          <a:sx n="69" d="100"/>
          <a:sy n="69" d="100"/>
        </p:scale>
        <p:origin x="-194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dirty="0" smtClean="0"/>
            <a:t>Коваль Л.В., </a:t>
          </a:r>
          <a:r>
            <a:rPr lang="uk-UA" sz="2400" b="1" dirty="0" err="1" smtClean="0"/>
            <a:t>Скворцова</a:t>
          </a:r>
          <a:r>
            <a:rPr lang="uk-UA" sz="2400" b="1" dirty="0" smtClean="0"/>
            <a:t> С.О. </a:t>
          </a:r>
          <a:r>
            <a:rPr lang="uk-UA" sz="240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dirty="0" err="1" smtClean="0"/>
            <a:t>„Початкове</a:t>
          </a:r>
          <a:r>
            <a:rPr lang="uk-UA" sz="2400" dirty="0" smtClean="0"/>
            <a:t> </a:t>
          </a:r>
          <a:r>
            <a:rPr lang="uk-UA" sz="2400" dirty="0" err="1" smtClean="0"/>
            <a:t>навчання”</a:t>
          </a:r>
          <a:r>
            <a:rPr lang="uk-UA" sz="2400" dirty="0" smtClean="0"/>
            <a:t>, освітньо-кваліфікаційного рівня </a:t>
          </a:r>
          <a:r>
            <a:rPr lang="uk-UA" sz="2400" dirty="0" err="1" smtClean="0"/>
            <a:t>„бакалавр”</a:t>
          </a:r>
          <a:r>
            <a:rPr lang="uk-UA" sz="2400" dirty="0" smtClean="0"/>
            <a:t> [2-ге вид., </a:t>
          </a:r>
          <a:r>
            <a:rPr lang="uk-UA" sz="2400" dirty="0" err="1" smtClean="0"/>
            <a:t>допов</a:t>
          </a:r>
          <a:r>
            <a:rPr lang="uk-UA" sz="2400" dirty="0" smtClean="0"/>
            <a:t>. і </a:t>
          </a:r>
          <a:r>
            <a:rPr lang="uk-UA" sz="2400" dirty="0" err="1" smtClean="0"/>
            <a:t>переробл</a:t>
          </a:r>
          <a:r>
            <a:rPr lang="uk-UA" sz="2400" dirty="0" smtClean="0"/>
            <a:t>.] – Харків: ЧП «</a:t>
          </a:r>
          <a:r>
            <a:rPr lang="uk-UA" sz="2400" dirty="0" err="1" smtClean="0"/>
            <a:t>Принт-Лідер</a:t>
          </a:r>
          <a:r>
            <a:rPr lang="uk-UA" sz="2400" dirty="0" smtClean="0"/>
            <a:t>»,  2011. – 414 с. – С.</a:t>
          </a:r>
          <a:r>
            <a:rPr lang="en-US" sz="2400" dirty="0" smtClean="0"/>
            <a:t> 342</a:t>
          </a:r>
          <a:r>
            <a:rPr lang="uk-UA" sz="2400" dirty="0" smtClean="0"/>
            <a:t> – </a:t>
          </a:r>
          <a:r>
            <a:rPr lang="en-US" sz="2400" dirty="0" smtClean="0"/>
            <a:t>350</a:t>
          </a:r>
          <a:r>
            <a:rPr lang="uk-UA" sz="2400" dirty="0" smtClean="0"/>
            <a:t>.</a:t>
          </a:r>
          <a:endParaRPr lang="uk-UA" sz="2400" noProof="0" dirty="0"/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першому класі: </a:t>
          </a:r>
          <a:r>
            <a:rPr lang="uk-UA" sz="2400" dirty="0" err="1" smtClean="0"/>
            <a:t>Навч</a:t>
          </a:r>
          <a:r>
            <a:rPr lang="uk-UA" sz="2400" dirty="0" smtClean="0"/>
            <a:t>. </a:t>
          </a:r>
          <a:r>
            <a:rPr lang="uk-UA" sz="2400" dirty="0" err="1" smtClean="0"/>
            <a:t>пос</a:t>
          </a:r>
          <a:r>
            <a:rPr lang="uk-UA" sz="2400" dirty="0" smtClean="0"/>
            <a:t>. — Одеса: </a:t>
          </a:r>
          <a:r>
            <a:rPr lang="uk-UA" sz="2400" dirty="0" err="1" smtClean="0"/>
            <a:t>“Фенікс”</a:t>
          </a:r>
          <a:r>
            <a:rPr lang="uk-UA" sz="2400" dirty="0" smtClean="0"/>
            <a:t>, 2011.— 240 с. – С</a:t>
          </a:r>
          <a:r>
            <a:rPr lang="uk-UA" sz="2400" dirty="0" smtClean="0">
              <a:solidFill>
                <a:schemeClr val="tx1"/>
              </a:solidFill>
            </a:rPr>
            <a:t>. 53 - 70.</a:t>
          </a:r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Навчальні програми</a:t>
          </a:r>
          <a:r>
            <a:rPr lang="ru-RU" sz="2400" b="1" dirty="0" smtClean="0"/>
            <a:t> </a:t>
          </a:r>
          <a:r>
            <a:rPr lang="ru-RU" sz="2400" dirty="0" smtClean="0"/>
            <a:t>для  </a:t>
          </a:r>
          <a:r>
            <a:rPr lang="ru-RU" sz="2400" dirty="0" err="1" smtClean="0"/>
            <a:t>загальноосвітніх</a:t>
          </a:r>
          <a:r>
            <a:rPr lang="ru-RU" sz="2400" dirty="0" smtClean="0"/>
            <a:t> </a:t>
          </a:r>
          <a:r>
            <a:rPr lang="ru-RU" sz="2400" dirty="0" err="1" smtClean="0"/>
            <a:t>навчальних</a:t>
          </a:r>
          <a:r>
            <a:rPr lang="ru-RU" sz="2400" dirty="0" smtClean="0"/>
            <a:t> </a:t>
          </a:r>
          <a:r>
            <a:rPr lang="ru-RU" sz="2400" dirty="0" err="1" smtClean="0"/>
            <a:t>закладів</a:t>
          </a:r>
          <a:r>
            <a:rPr lang="ru-RU" sz="2400" dirty="0" smtClean="0"/>
            <a:t>. 1 – 4 </a:t>
          </a:r>
          <a:r>
            <a:rPr lang="ru-RU" sz="2400" dirty="0" err="1" smtClean="0"/>
            <a:t>класи</a:t>
          </a:r>
          <a:r>
            <a:rPr lang="ru-RU" sz="2400" dirty="0" smtClean="0"/>
            <a:t>. – К. : </a:t>
          </a:r>
          <a:r>
            <a:rPr lang="ru-RU" sz="2400" dirty="0" err="1" smtClean="0"/>
            <a:t>Видавничий</a:t>
          </a:r>
          <a:r>
            <a:rPr lang="ru-RU" sz="2400" dirty="0" smtClean="0"/>
            <a:t> </a:t>
          </a:r>
          <a:r>
            <a:rPr lang="ru-RU" sz="2400" dirty="0" err="1" smtClean="0"/>
            <a:t>дім</a:t>
          </a:r>
          <a:r>
            <a:rPr lang="ru-RU" sz="2400" dirty="0" smtClean="0"/>
            <a:t> «</a:t>
          </a:r>
          <a:r>
            <a:rPr lang="ru-RU" sz="2400" dirty="0" err="1" smtClean="0"/>
            <a:t>Освіта</a:t>
          </a:r>
          <a:r>
            <a:rPr lang="ru-RU" sz="2400" dirty="0" smtClean="0"/>
            <a:t>», 2011. – 392 с. – С. 144 – 145.</a:t>
          </a:r>
          <a:endParaRPr lang="uk-UA" sz="2400" noProof="0" dirty="0"/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dirty="0" smtClean="0">
              <a:solidFill>
                <a:schemeClr val="tx1"/>
              </a:solidFill>
            </a:rPr>
            <a:t>Богданович М.В., Козак М.В., Король Я.А.</a:t>
          </a:r>
          <a:r>
            <a:rPr lang="ru-RU" sz="2400" dirty="0" smtClean="0">
              <a:solidFill>
                <a:schemeClr val="tx1"/>
              </a:solidFill>
            </a:rPr>
            <a:t> М</a:t>
          </a:r>
          <a:r>
            <a:rPr lang="uk-UA" sz="2400" dirty="0" err="1" smtClean="0">
              <a:solidFill>
                <a:schemeClr val="tx1"/>
              </a:solidFill>
            </a:rPr>
            <a:t>етодика</a:t>
          </a:r>
          <a:r>
            <a:rPr lang="uk-UA" sz="2400" dirty="0" smtClean="0">
              <a:solidFill>
                <a:schemeClr val="tx1"/>
              </a:solidFill>
            </a:rPr>
            <a:t> викладання математики в початкових класах: </a:t>
          </a:r>
          <a:r>
            <a:rPr lang="uk-UA" sz="2400" dirty="0" err="1" smtClean="0">
              <a:solidFill>
                <a:schemeClr val="tx1"/>
              </a:solidFill>
            </a:rPr>
            <a:t>Навч</a:t>
          </a:r>
          <a:r>
            <a:rPr lang="uk-UA" sz="2400" dirty="0" smtClean="0">
              <a:solidFill>
                <a:schemeClr val="tx1"/>
              </a:solidFill>
            </a:rPr>
            <a:t>. </a:t>
          </a:r>
          <a:r>
            <a:rPr lang="uk-UA" sz="2400" dirty="0" err="1" smtClean="0">
              <a:solidFill>
                <a:schemeClr val="tx1"/>
              </a:solidFill>
            </a:rPr>
            <a:t>пос</a:t>
          </a:r>
          <a:r>
            <a:rPr lang="uk-UA" sz="2400" dirty="0" smtClean="0">
              <a:solidFill>
                <a:schemeClr val="tx1"/>
              </a:solidFill>
            </a:rPr>
            <a:t>. — 3-є вид., перероб. </a:t>
          </a:r>
          <a:r>
            <a:rPr lang="uk-UA" sz="2400" dirty="0" err="1" smtClean="0">
              <a:solidFill>
                <a:schemeClr val="tx1"/>
              </a:solidFill>
            </a:rPr>
            <a:t>ідоп.—Тернопіль</a:t>
          </a:r>
          <a:r>
            <a:rPr lang="uk-UA" sz="2400" dirty="0" smtClean="0">
              <a:solidFill>
                <a:schemeClr val="tx1"/>
              </a:solidFill>
            </a:rPr>
            <a:t>: Навчальна </a:t>
          </a:r>
          <a:r>
            <a:rPr lang="uk-UA" sz="2400" dirty="0" err="1" smtClean="0">
              <a:solidFill>
                <a:schemeClr val="tx1"/>
              </a:solidFill>
            </a:rPr>
            <a:t>книга—Богдан</a:t>
          </a:r>
          <a:r>
            <a:rPr lang="uk-UA" sz="2400" dirty="0" smtClean="0">
              <a:solidFill>
                <a:schemeClr val="tx1"/>
              </a:solidFill>
            </a:rPr>
            <a:t>, 2006.—336 с. – С.  106 - 124.</a:t>
          </a:r>
          <a:endParaRPr lang="uk-UA" sz="2400" b="1" spc="-150" noProof="0" dirty="0" smtClean="0">
            <a:solidFill>
              <a:schemeClr val="tx1"/>
            </a:solidFill>
          </a:endParaRPr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B58040-8B78-470C-BBBA-EA99521A4174}" type="presOf" srcId="{904D20C8-10B8-4171-B597-768FCCA53FB4}" destId="{AA690A2A-462F-4842-87AB-27D36FBE8E82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987EFC45-97A4-41E8-924B-1DEB990844CC}" type="presOf" srcId="{A1FDD25E-E824-4031-88BC-0F373555732D}" destId="{4D486EF9-B268-495E-A68E-24F75757F6C9}" srcOrd="0" destOrd="0" presId="urn:microsoft.com/office/officeart/2005/8/layout/hList6"/>
    <dgm:cxn modelId="{34DE6130-1C44-4AA7-BB44-DE4E345A8FC1}" type="presOf" srcId="{DD079A72-2727-424D-B5FE-A91191538121}" destId="{1B3D0ADA-319A-4940-B395-95DDFC699AD5}" srcOrd="0" destOrd="0" presId="urn:microsoft.com/office/officeart/2005/8/layout/hList6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E5D5D783-7E1C-4960-8240-3EBA3AF531CE}" type="presOf" srcId="{F0185DEC-A004-4FA4-88FD-66C2E3F007A9}" destId="{E6B34294-6D5C-4362-AE07-3750C0B6CB94}" srcOrd="0" destOrd="0" presId="urn:microsoft.com/office/officeart/2005/8/layout/hList6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070C88E5-26E1-4E15-9438-41D0524659D3}" type="presParOf" srcId="{1B3D0ADA-319A-4940-B395-95DDFC699AD5}" destId="{E6B34294-6D5C-4362-AE07-3750C0B6CB94}" srcOrd="0" destOrd="0" presId="urn:microsoft.com/office/officeart/2005/8/layout/hList6"/>
    <dgm:cxn modelId="{A69AAC46-A5F3-4DA3-B1E7-12BD3B2AA80F}" type="presParOf" srcId="{1B3D0ADA-319A-4940-B395-95DDFC699AD5}" destId="{E8E4BE53-D7CF-43C4-9E28-06C19846DE34}" srcOrd="1" destOrd="0" presId="urn:microsoft.com/office/officeart/2005/8/layout/hList6"/>
    <dgm:cxn modelId="{BBFD2786-F4AA-432A-B250-986E8011AA63}" type="presParOf" srcId="{1B3D0ADA-319A-4940-B395-95DDFC699AD5}" destId="{AA690A2A-462F-4842-87AB-27D36FBE8E82}" srcOrd="2" destOrd="0" presId="urn:microsoft.com/office/officeart/2005/8/layout/hList6"/>
    <dgm:cxn modelId="{FA78D72F-53D9-4488-9185-412E29B1F1A2}" type="presParOf" srcId="{1B3D0ADA-319A-4940-B395-95DDFC699AD5}" destId="{5B68EF68-1A81-4AB3-AAA6-287B403EDA26}" srcOrd="3" destOrd="0" presId="urn:microsoft.com/office/officeart/2005/8/layout/hList6"/>
    <dgm:cxn modelId="{1F664939-EA0D-42D7-93E1-47C5B3FFE6B2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/>
            <a:t>Коваль Л.В., </a:t>
          </a: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 </a:t>
          </a:r>
          <a:r>
            <a:rPr lang="uk-UA" sz="2400" kern="120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kern="1200" dirty="0" err="1" smtClean="0"/>
            <a:t>„Початкове</a:t>
          </a:r>
          <a:r>
            <a:rPr lang="uk-UA" sz="2400" kern="1200" dirty="0" smtClean="0"/>
            <a:t> </a:t>
          </a:r>
          <a:r>
            <a:rPr lang="uk-UA" sz="2400" kern="1200" dirty="0" err="1" smtClean="0"/>
            <a:t>навчання”</a:t>
          </a:r>
          <a:r>
            <a:rPr lang="uk-UA" sz="2400" kern="1200" dirty="0" smtClean="0"/>
            <a:t>, освітньо-кваліфікаційного рівня </a:t>
          </a:r>
          <a:r>
            <a:rPr lang="uk-UA" sz="2400" kern="1200" dirty="0" err="1" smtClean="0"/>
            <a:t>„бакалавр”</a:t>
          </a:r>
          <a:r>
            <a:rPr lang="uk-UA" sz="2400" kern="1200" dirty="0" smtClean="0"/>
            <a:t> [2-ге вид., </a:t>
          </a:r>
          <a:r>
            <a:rPr lang="uk-UA" sz="2400" kern="1200" dirty="0" err="1" smtClean="0"/>
            <a:t>допов</a:t>
          </a:r>
          <a:r>
            <a:rPr lang="uk-UA" sz="2400" kern="1200" dirty="0" smtClean="0"/>
            <a:t>. і </a:t>
          </a:r>
          <a:r>
            <a:rPr lang="uk-UA" sz="2400" kern="1200" dirty="0" err="1" smtClean="0"/>
            <a:t>переробл</a:t>
          </a:r>
          <a:r>
            <a:rPr lang="uk-UA" sz="2400" kern="1200" dirty="0" smtClean="0"/>
            <a:t>.] – Харків: ЧП «</a:t>
          </a:r>
          <a:r>
            <a:rPr lang="uk-UA" sz="2400" kern="1200" dirty="0" err="1" smtClean="0"/>
            <a:t>Принт-Лідер</a:t>
          </a:r>
          <a:r>
            <a:rPr lang="uk-UA" sz="2400" kern="1200" dirty="0" smtClean="0"/>
            <a:t>»,  2011. – 414 с. – С.</a:t>
          </a:r>
          <a:r>
            <a:rPr lang="en-US" sz="2400" kern="1200" dirty="0" smtClean="0"/>
            <a:t> 342</a:t>
          </a:r>
          <a:r>
            <a:rPr lang="uk-UA" sz="2400" kern="1200" dirty="0" smtClean="0"/>
            <a:t> – </a:t>
          </a:r>
          <a:r>
            <a:rPr lang="en-US" sz="2400" kern="1200" dirty="0" smtClean="0"/>
            <a:t>350</a:t>
          </a:r>
          <a:r>
            <a:rPr lang="uk-UA" sz="2400" kern="1200" dirty="0" smtClean="0"/>
            <a:t>.</a:t>
          </a:r>
          <a:endParaRPr lang="uk-UA" sz="2400" kern="1200" noProof="0" dirty="0"/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першому класі: </a:t>
          </a:r>
          <a:r>
            <a:rPr lang="uk-UA" sz="2400" kern="1200" dirty="0" err="1" smtClean="0"/>
            <a:t>Навч</a:t>
          </a:r>
          <a:r>
            <a:rPr lang="uk-UA" sz="2400" kern="1200" dirty="0" smtClean="0"/>
            <a:t>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— Одеса: </a:t>
          </a:r>
          <a:r>
            <a:rPr lang="uk-UA" sz="2400" kern="1200" dirty="0" err="1" smtClean="0"/>
            <a:t>“Фенікс”</a:t>
          </a:r>
          <a:r>
            <a:rPr lang="uk-UA" sz="2400" kern="1200" dirty="0" smtClean="0"/>
            <a:t>, 2011.— 240 с. – С</a:t>
          </a:r>
          <a:r>
            <a:rPr lang="uk-UA" sz="2400" kern="1200" dirty="0" smtClean="0">
              <a:solidFill>
                <a:schemeClr val="tx1"/>
              </a:solidFill>
            </a:rPr>
            <a:t>. 53 - 70.</a:t>
          </a:r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Навчальні програми</a:t>
          </a:r>
          <a:r>
            <a:rPr lang="ru-RU" sz="2400" b="1" kern="1200" dirty="0" smtClean="0"/>
            <a:t> </a:t>
          </a:r>
          <a:r>
            <a:rPr lang="ru-RU" sz="2400" kern="1200" dirty="0" smtClean="0"/>
            <a:t>для  </a:t>
          </a:r>
          <a:r>
            <a:rPr lang="ru-RU" sz="2400" kern="1200" dirty="0" err="1" smtClean="0"/>
            <a:t>загальноосвітніх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навчальних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закладів</a:t>
          </a:r>
          <a:r>
            <a:rPr lang="ru-RU" sz="2400" kern="1200" dirty="0" smtClean="0"/>
            <a:t>. 1 – 4 </a:t>
          </a:r>
          <a:r>
            <a:rPr lang="ru-RU" sz="2400" kern="1200" dirty="0" err="1" smtClean="0"/>
            <a:t>класи</a:t>
          </a:r>
          <a:r>
            <a:rPr lang="ru-RU" sz="2400" kern="1200" dirty="0" smtClean="0"/>
            <a:t>. – К. : </a:t>
          </a:r>
          <a:r>
            <a:rPr lang="ru-RU" sz="2400" kern="1200" dirty="0" err="1" smtClean="0"/>
            <a:t>Видавничий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дім</a:t>
          </a:r>
          <a:r>
            <a:rPr lang="ru-RU" sz="2400" kern="1200" dirty="0" smtClean="0"/>
            <a:t> «</a:t>
          </a:r>
          <a:r>
            <a:rPr lang="ru-RU" sz="2400" kern="1200" dirty="0" err="1" smtClean="0"/>
            <a:t>Освіта</a:t>
          </a:r>
          <a:r>
            <a:rPr lang="ru-RU" sz="2400" kern="1200" dirty="0" smtClean="0"/>
            <a:t>», 2011. – 392 с. – С. 144 – 145.</a:t>
          </a:r>
          <a:endParaRPr lang="uk-UA" sz="2400" kern="1200" noProof="0" dirty="0"/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Богданович М.В., Козак М.В., Король Я.А.</a:t>
          </a:r>
          <a:r>
            <a:rPr lang="ru-RU" sz="2400" kern="1200" dirty="0" smtClean="0">
              <a:solidFill>
                <a:schemeClr val="tx1"/>
              </a:solidFill>
            </a:rPr>
            <a:t> М</a:t>
          </a:r>
          <a:r>
            <a:rPr lang="uk-UA" sz="2400" kern="1200" dirty="0" err="1" smtClean="0">
              <a:solidFill>
                <a:schemeClr val="tx1"/>
              </a:solidFill>
            </a:rPr>
            <a:t>етодика</a:t>
          </a:r>
          <a:r>
            <a:rPr lang="uk-UA" sz="2400" kern="1200" dirty="0" smtClean="0">
              <a:solidFill>
                <a:schemeClr val="tx1"/>
              </a:solidFill>
            </a:rPr>
            <a:t> викладання математики в початкових класах: </a:t>
          </a:r>
          <a:r>
            <a:rPr lang="uk-UA" sz="2400" kern="1200" dirty="0" err="1" smtClean="0">
              <a:solidFill>
                <a:schemeClr val="tx1"/>
              </a:solidFill>
            </a:rPr>
            <a:t>Навч</a:t>
          </a:r>
          <a:r>
            <a:rPr lang="uk-UA" sz="2400" kern="1200" dirty="0" smtClean="0">
              <a:solidFill>
                <a:schemeClr val="tx1"/>
              </a:solidFill>
            </a:rPr>
            <a:t>. </a:t>
          </a:r>
          <a:r>
            <a:rPr lang="uk-UA" sz="2400" kern="1200" dirty="0" err="1" smtClean="0">
              <a:solidFill>
                <a:schemeClr val="tx1"/>
              </a:solidFill>
            </a:rPr>
            <a:t>пос</a:t>
          </a:r>
          <a:r>
            <a:rPr lang="uk-UA" sz="2400" kern="1200" dirty="0" smtClean="0">
              <a:solidFill>
                <a:schemeClr val="tx1"/>
              </a:solidFill>
            </a:rPr>
            <a:t>. — 3-є вид., перероб. </a:t>
          </a:r>
          <a:r>
            <a:rPr lang="uk-UA" sz="2400" kern="1200" dirty="0" err="1" smtClean="0">
              <a:solidFill>
                <a:schemeClr val="tx1"/>
              </a:solidFill>
            </a:rPr>
            <a:t>ідоп.—Тернопіль</a:t>
          </a:r>
          <a:r>
            <a:rPr lang="uk-UA" sz="2400" kern="1200" dirty="0" smtClean="0">
              <a:solidFill>
                <a:schemeClr val="tx1"/>
              </a:solidFill>
            </a:rPr>
            <a:t>: Навчальна </a:t>
          </a:r>
          <a:r>
            <a:rPr lang="uk-UA" sz="2400" kern="1200" dirty="0" err="1" smtClean="0">
              <a:solidFill>
                <a:schemeClr val="tx1"/>
              </a:solidFill>
            </a:rPr>
            <a:t>книга—Богдан</a:t>
          </a:r>
          <a:r>
            <a:rPr lang="uk-UA" sz="2400" kern="1200" dirty="0" smtClean="0">
              <a:solidFill>
                <a:schemeClr val="tx1"/>
              </a:solidFill>
            </a:rPr>
            <a:t>, 2006.—336 с. – С.  106 - 124.</a:t>
          </a:r>
          <a:endParaRPr lang="uk-UA" sz="2400" b="1" kern="1200" spc="-150" noProof="0" dirty="0" smtClean="0">
            <a:solidFill>
              <a:schemeClr val="tx1"/>
            </a:solidFill>
          </a:endParaRPr>
        </a:p>
      </dsp:txBody>
      <dsp:txXfrm rot="16200000">
        <a:off x="4307111" y="1794320"/>
        <a:ext cx="6624735" cy="303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2C61-0C82-4110-AAD2-B2B64EB9134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D52EE-B53D-49D9-84B2-A4E122B739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a774b9ed9ad35cd8bf1971d254b5d3df280f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2355</TotalTime>
  <Words>172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формування вмінь розв’язування простих задач в 1-му класі</dc:title>
  <dc:creator>user</dc:creator>
  <cp:lastModifiedBy>Веталь</cp:lastModifiedBy>
  <cp:revision>223</cp:revision>
  <dcterms:created xsi:type="dcterms:W3CDTF">2013-05-13T17:03:34Z</dcterms:created>
  <dcterms:modified xsi:type="dcterms:W3CDTF">2016-12-26T21:29:36Z</dcterms:modified>
</cp:coreProperties>
</file>