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419" r:id="rId2"/>
    <p:sldId id="420" r:id="rId3"/>
    <p:sldId id="425" r:id="rId4"/>
    <p:sldId id="426" r:id="rId5"/>
    <p:sldId id="427" r:id="rId6"/>
    <p:sldId id="428" r:id="rId7"/>
    <p:sldId id="429" r:id="rId8"/>
    <p:sldId id="430" r:id="rId9"/>
    <p:sldId id="431" r:id="rId10"/>
    <p:sldId id="432" r:id="rId11"/>
    <p:sldId id="433" r:id="rId12"/>
    <p:sldId id="43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38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38298-7A12-4536-8BD8-FD0EA841CFB4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C60A0-8D80-4144-8AAD-C90012B95A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016" y="44624"/>
            <a:ext cx="9540552" cy="125272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600" dirty="0" err="1" smtClean="0">
                <a:solidFill>
                  <a:srgbClr val="FFC000"/>
                </a:solidFill>
              </a:rPr>
              <a:t>Просторові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відношення</a:t>
            </a:r>
            <a:r>
              <a:rPr lang="ru-RU" sz="3600" dirty="0" smtClean="0">
                <a:solidFill>
                  <a:srgbClr val="FFC000"/>
                </a:solidFill>
              </a:rPr>
              <a:t>. </a:t>
            </a:r>
            <a:r>
              <a:rPr lang="ru-RU" sz="3600" dirty="0" err="1" smtClean="0">
                <a:solidFill>
                  <a:srgbClr val="FFC000"/>
                </a:solidFill>
              </a:rPr>
              <a:t>Геометричні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фігури</a:t>
            </a:r>
            <a:r>
              <a:rPr lang="uk-UA" sz="3600" dirty="0" smtClean="0">
                <a:solidFill>
                  <a:srgbClr val="FFC000"/>
                </a:solidFill>
              </a:rPr>
              <a:t>.</a:t>
            </a:r>
            <a:br>
              <a:rPr lang="uk-UA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uk-UA" sz="3600" dirty="0" smtClean="0">
                <a:solidFill>
                  <a:srgbClr val="FFC000"/>
                </a:solidFill>
              </a:rPr>
              <a:t>Нова навчальна програма 2011 р. (</a:t>
            </a:r>
            <a:r>
              <a:rPr lang="uk-UA" sz="3600" dirty="0" smtClean="0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зі змінами 2015 р.)</a:t>
            </a:r>
            <a:r>
              <a:rPr lang="uk-UA" sz="3600" dirty="0" smtClean="0">
                <a:solidFill>
                  <a:srgbClr val="FFC000"/>
                </a:solidFill>
              </a:rPr>
              <a:t> 1 клас</a:t>
            </a:r>
            <a:endParaRPr lang="ru-RU" sz="3600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144000" cy="6810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96"/>
                <a:gridCol w="5508104"/>
              </a:tblGrid>
              <a:tr h="386585"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 навчального матеріалу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Державні вимоги до рівня загальноосвітньої підготовки учнів</a:t>
                      </a:r>
                      <a:endParaRPr kumimoji="0"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08961">
                <a:tc>
                  <a:txBody>
                    <a:bodyPr/>
                    <a:lstStyle/>
                    <a:p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Просторові відношення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Розміщення предметів на площині та в просторі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вгорі, внизу, по центру; ліворуч, праворуч, між; під, над, на; попереду, позаду, поруч 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орієнтується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площині та у просторі (на аркуші паперу, на стільниці парти, робочому столі, у класній кімнаті, на подвір’ї тощо);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визначає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розміщення предметів у просторі і на площині; 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встановлює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відношення між предметами, розміщеними на площині та в просторі (лівіше, правіше, вище, нижче тощо)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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</a:tcPr>
                </a:tc>
              </a:tr>
              <a:tr h="2665473">
                <a:tc>
                  <a:txBody>
                    <a:bodyPr/>
                    <a:lstStyle/>
                    <a:p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Напрямки руху: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справа наліво, зліва направо, зверху вниз, знизу вгору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розміщує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предмети на площині аркуша паперу, парти тощо, </a:t>
                      </a:r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переміщує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їх у заданих напрямках;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вживає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 мовленні відповідні словесні конструкції; 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визначає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взаємне розміщення оточуючих предметів.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671806" y="2420888"/>
            <a:ext cx="5436698" cy="51435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016" y="44624"/>
            <a:ext cx="9540552" cy="125272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600" dirty="0" err="1" smtClean="0">
                <a:solidFill>
                  <a:srgbClr val="FFC000"/>
                </a:solidFill>
              </a:rPr>
              <a:t>Просторові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відношення</a:t>
            </a:r>
            <a:r>
              <a:rPr lang="ru-RU" sz="3600" dirty="0" smtClean="0">
                <a:solidFill>
                  <a:srgbClr val="FFC000"/>
                </a:solidFill>
              </a:rPr>
              <a:t>. </a:t>
            </a:r>
            <a:r>
              <a:rPr lang="ru-RU" sz="3600" dirty="0" err="1" smtClean="0">
                <a:solidFill>
                  <a:srgbClr val="FFC000"/>
                </a:solidFill>
              </a:rPr>
              <a:t>Геометричні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фігури</a:t>
            </a:r>
            <a:r>
              <a:rPr lang="uk-UA" sz="3600" dirty="0" smtClean="0">
                <a:solidFill>
                  <a:srgbClr val="FFC000"/>
                </a:solidFill>
              </a:rPr>
              <a:t>.</a:t>
            </a:r>
            <a:br>
              <a:rPr lang="uk-UA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uk-UA" sz="3600" dirty="0" smtClean="0">
                <a:solidFill>
                  <a:srgbClr val="FFC000"/>
                </a:solidFill>
              </a:rPr>
              <a:t>Нова навчальна програма 2011 р. (</a:t>
            </a:r>
            <a:r>
              <a:rPr lang="uk-UA" sz="3600" dirty="0" smtClean="0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зі змінами 2015 р.)</a:t>
            </a:r>
            <a:r>
              <a:rPr lang="uk-UA" sz="3600" dirty="0" smtClean="0">
                <a:solidFill>
                  <a:srgbClr val="FFC000"/>
                </a:solidFill>
              </a:rPr>
              <a:t> 4 клас</a:t>
            </a:r>
            <a:endParaRPr lang="ru-RU" sz="3600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7299"/>
          <a:ext cx="9144000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96"/>
                <a:gridCol w="5508104"/>
              </a:tblGrid>
              <a:tr h="892391"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 навчального матеріалу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Державні вимоги до рівня загальноосвітньої підготовки учнів</a:t>
                      </a:r>
                      <a:endParaRPr kumimoji="0"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8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Геометричні фігури на площині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Кут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Види кутів: прямі, гострі, тупі. </a:t>
                      </a: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розрізняє 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геометричні фігури на площині за їх ознаками;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latin typeface="Times New Roman"/>
                          <a:ea typeface="Times New Roman"/>
                          <a:cs typeface="Times New Roman"/>
                        </a:rPr>
                        <a:t>розрізняє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 прямі й непрямі кути,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latin typeface="Times New Roman"/>
                          <a:ea typeface="Times New Roman"/>
                          <a:cs typeface="Times New Roman"/>
                        </a:rPr>
                        <a:t>класифікує 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кути на прямі й непрямі (гострі, тупі);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latin typeface="Times New Roman"/>
                          <a:ea typeface="Times New Roman"/>
                          <a:cs typeface="Times New Roman"/>
                        </a:rPr>
                        <a:t>креслить 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прямі кути за допомогою </a:t>
                      </a:r>
                      <a:r>
                        <a:rPr lang="uk-UA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косинця.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671806" y="2420888"/>
            <a:ext cx="5436698" cy="51435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016" y="44624"/>
            <a:ext cx="9540552" cy="125272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600" dirty="0" err="1" smtClean="0">
                <a:solidFill>
                  <a:srgbClr val="FFC000"/>
                </a:solidFill>
              </a:rPr>
              <a:t>Просторові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відношення</a:t>
            </a:r>
            <a:r>
              <a:rPr lang="ru-RU" sz="3600" dirty="0" smtClean="0">
                <a:solidFill>
                  <a:srgbClr val="FFC000"/>
                </a:solidFill>
              </a:rPr>
              <a:t>. </a:t>
            </a:r>
            <a:r>
              <a:rPr lang="ru-RU" sz="3600" dirty="0" err="1" smtClean="0">
                <a:solidFill>
                  <a:srgbClr val="FFC000"/>
                </a:solidFill>
              </a:rPr>
              <a:t>Геометричні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фігури</a:t>
            </a:r>
            <a:r>
              <a:rPr lang="uk-UA" sz="3600" dirty="0" smtClean="0">
                <a:solidFill>
                  <a:srgbClr val="FFC000"/>
                </a:solidFill>
              </a:rPr>
              <a:t>.</a:t>
            </a:r>
            <a:br>
              <a:rPr lang="uk-UA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uk-UA" sz="3600" dirty="0" smtClean="0">
                <a:solidFill>
                  <a:srgbClr val="FFC000"/>
                </a:solidFill>
              </a:rPr>
              <a:t>Нова навчальна програма 2011 р. (</a:t>
            </a:r>
            <a:r>
              <a:rPr lang="uk-UA" sz="3600" dirty="0" smtClean="0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зі змінами 2015 р.)</a:t>
            </a:r>
            <a:r>
              <a:rPr lang="uk-UA" sz="3600" dirty="0" smtClean="0">
                <a:solidFill>
                  <a:srgbClr val="FFC000"/>
                </a:solidFill>
              </a:rPr>
              <a:t> 4 клас</a:t>
            </a:r>
            <a:endParaRPr lang="ru-RU" sz="3600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7299"/>
          <a:ext cx="9144000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96"/>
                <a:gridCol w="5508104"/>
              </a:tblGrid>
              <a:tr h="892391"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 навчального матеріалу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Державні вимоги до рівня загальноосвітньої підготовки учнів</a:t>
                      </a:r>
                      <a:endParaRPr kumimoji="0"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8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Многокутники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Прямокутник. Квадрат.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Трикутники.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latin typeface="Times New Roman"/>
                          <a:ea typeface="Times New Roman"/>
                          <a:cs typeface="Times New Roman"/>
                        </a:rPr>
                        <a:t>знає 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означення прямокутника, квадрата;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latin typeface="Times New Roman"/>
                          <a:ea typeface="Times New Roman"/>
                          <a:cs typeface="Times New Roman"/>
                        </a:rPr>
                        <a:t>знає 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істотні ознаки прямокутника (квадрата);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latin typeface="Times New Roman"/>
                          <a:ea typeface="Times New Roman"/>
                          <a:cs typeface="Times New Roman"/>
                        </a:rPr>
                        <a:t>використовує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 властивість протилежних сторін прямокутника під час розв’язування практичних задач;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latin typeface="Times New Roman"/>
                          <a:ea typeface="Times New Roman"/>
                          <a:cs typeface="Times New Roman"/>
                        </a:rPr>
                        <a:t>зображує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 геометричні фігури на аркуші в клітинку, позначає їх буквами латинського алфавіту: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latin typeface="Times New Roman"/>
                          <a:ea typeface="Times New Roman"/>
                          <a:cs typeface="Times New Roman"/>
                        </a:rPr>
                        <a:t>будує </a:t>
                      </a:r>
                      <a:r>
                        <a:rPr lang="uk-UA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прямокутник.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671806" y="2420888"/>
            <a:ext cx="5436698" cy="51435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016" y="44624"/>
            <a:ext cx="9540552" cy="125272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600" dirty="0" err="1" smtClean="0">
                <a:solidFill>
                  <a:srgbClr val="FFC000"/>
                </a:solidFill>
              </a:rPr>
              <a:t>Просторові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відношення</a:t>
            </a:r>
            <a:r>
              <a:rPr lang="ru-RU" sz="3600" dirty="0" smtClean="0">
                <a:solidFill>
                  <a:srgbClr val="FFC000"/>
                </a:solidFill>
              </a:rPr>
              <a:t>. </a:t>
            </a:r>
            <a:r>
              <a:rPr lang="ru-RU" sz="3600" dirty="0" err="1" smtClean="0">
                <a:solidFill>
                  <a:srgbClr val="FFC000"/>
                </a:solidFill>
              </a:rPr>
              <a:t>Геометричні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фігури</a:t>
            </a:r>
            <a:r>
              <a:rPr lang="uk-UA" sz="3600" dirty="0" smtClean="0">
                <a:solidFill>
                  <a:srgbClr val="FFC000"/>
                </a:solidFill>
              </a:rPr>
              <a:t>.</a:t>
            </a:r>
            <a:br>
              <a:rPr lang="uk-UA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uk-UA" sz="3600" dirty="0" smtClean="0">
                <a:solidFill>
                  <a:srgbClr val="FFC000"/>
                </a:solidFill>
              </a:rPr>
              <a:t>Нова навчальна програма 2011 р. (</a:t>
            </a:r>
            <a:r>
              <a:rPr lang="uk-UA" sz="3600" dirty="0" smtClean="0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зі змінами 2015 р.)</a:t>
            </a:r>
            <a:r>
              <a:rPr lang="uk-UA" sz="3600" dirty="0" smtClean="0">
                <a:solidFill>
                  <a:srgbClr val="FFC000"/>
                </a:solidFill>
              </a:rPr>
              <a:t> 4 клас</a:t>
            </a:r>
            <a:endParaRPr lang="ru-RU" sz="3600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7299"/>
          <a:ext cx="91440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96"/>
                <a:gridCol w="5508104"/>
              </a:tblGrid>
              <a:tr h="892391"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 навчального матеріалу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Державні вимоги до рівня загальноосвітньої підготовки учнів</a:t>
                      </a:r>
                      <a:endParaRPr kumimoji="0"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83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Геометричні фігури у просторі.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Геометричні тіла: конус, циліндр, піраміда, куля, прямокутний паралелепіпед (куб).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розпізнає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геометричні фігури у просторі; 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співвідносить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образ геометричної фігури з об’єктами навколишнього  світу.</a:t>
                      </a: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671806" y="2420888"/>
            <a:ext cx="5436698" cy="51435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016" y="44624"/>
            <a:ext cx="9540552" cy="125272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600" dirty="0" err="1" smtClean="0">
                <a:solidFill>
                  <a:srgbClr val="FFC000"/>
                </a:solidFill>
              </a:rPr>
              <a:t>Просторові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відношення</a:t>
            </a:r>
            <a:r>
              <a:rPr lang="ru-RU" sz="3600" dirty="0" smtClean="0">
                <a:solidFill>
                  <a:srgbClr val="FFC000"/>
                </a:solidFill>
              </a:rPr>
              <a:t>. </a:t>
            </a:r>
            <a:r>
              <a:rPr lang="ru-RU" sz="3600" dirty="0" err="1" smtClean="0">
                <a:solidFill>
                  <a:srgbClr val="FFC000"/>
                </a:solidFill>
              </a:rPr>
              <a:t>Геометричні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фігури</a:t>
            </a:r>
            <a:r>
              <a:rPr lang="uk-UA" sz="3600" dirty="0" smtClean="0">
                <a:solidFill>
                  <a:srgbClr val="FFC000"/>
                </a:solidFill>
              </a:rPr>
              <a:t>.</a:t>
            </a:r>
            <a:br>
              <a:rPr lang="uk-UA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uk-UA" sz="3600" dirty="0" smtClean="0">
                <a:solidFill>
                  <a:srgbClr val="FFC000"/>
                </a:solidFill>
              </a:rPr>
              <a:t>Нова навчальна програма 2011 р. (</a:t>
            </a:r>
            <a:r>
              <a:rPr lang="uk-UA" sz="3600" dirty="0" smtClean="0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зі змінами 2015 р.)</a:t>
            </a:r>
            <a:r>
              <a:rPr lang="uk-UA" sz="3600" dirty="0" smtClean="0">
                <a:solidFill>
                  <a:srgbClr val="FFC000"/>
                </a:solidFill>
              </a:rPr>
              <a:t> 1 клас</a:t>
            </a:r>
            <a:endParaRPr lang="ru-RU" sz="3600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144000" cy="565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96"/>
                <a:gridCol w="5508104"/>
              </a:tblGrid>
              <a:tr h="386585"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 навчального матеріалу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Державні вимоги до рівня загальноосвітньої підготовки учнів</a:t>
                      </a:r>
                      <a:endParaRPr kumimoji="0"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08961">
                <a:tc>
                  <a:txBody>
                    <a:bodyPr/>
                    <a:lstStyle/>
                    <a:p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Геометричні фігури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Геометричні поняття: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точка, пряма, крива, відрізок, промінь, кут,  ламана (замкнена, незамкнена), многокутник (трикутник, чотирикутник, п’ятикутник, шестикутник тощо), круг. 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Просторові фігури: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куб, куля.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Позначення точок і відрізків буквами.</a:t>
                      </a:r>
                      <a:endParaRPr kumimoji="0"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розпізнає </a:t>
                      </a:r>
                      <a:r>
                        <a:rPr lang="uk-UA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форму оточуючих предметів;</a:t>
                      </a:r>
                      <a:endParaRPr lang="ru-RU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розрізняє</a:t>
                      </a:r>
                      <a:r>
                        <a:rPr lang="uk-UA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геометричні фігури – пряму, криву, відрізок, промінь, кут, ламану;многокутники; куб, кулю;</a:t>
                      </a:r>
                      <a:endParaRPr lang="ru-RU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розпізнає і описує </a:t>
                      </a:r>
                      <a:r>
                        <a:rPr lang="uk-UA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предмети за їх формою;</a:t>
                      </a:r>
                      <a:endParaRPr lang="ru-RU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зображує</a:t>
                      </a:r>
                      <a:r>
                        <a:rPr lang="uk-UA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точку, пряму, криву, промінь, відрізок, </a:t>
                      </a:r>
                      <a:r>
                        <a:rPr lang="uk-UA" sz="2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ламану</a:t>
                      </a:r>
                      <a:r>
                        <a:rPr lang="uk-UA" sz="2000" dirty="0" err="1" smtClean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</a:t>
                      </a:r>
                      <a:endParaRPr lang="ru-RU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позначає </a:t>
                      </a:r>
                      <a:r>
                        <a:rPr lang="uk-UA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точки й відрізки буквами;</a:t>
                      </a:r>
                      <a:endParaRPr lang="ru-RU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описує </a:t>
                      </a:r>
                      <a:r>
                        <a:rPr lang="uk-UA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окремі геометричні фігури, </a:t>
                      </a:r>
                      <a:r>
                        <a:rPr lang="uk-UA" sz="20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називає</a:t>
                      </a:r>
                      <a:r>
                        <a:rPr lang="uk-UA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 їх ознаки;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671806" y="2420888"/>
            <a:ext cx="5436698" cy="51435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016" y="44624"/>
            <a:ext cx="9540552" cy="125272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600" dirty="0" err="1" smtClean="0">
                <a:solidFill>
                  <a:srgbClr val="FFC000"/>
                </a:solidFill>
              </a:rPr>
              <a:t>Просторові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відношення</a:t>
            </a:r>
            <a:r>
              <a:rPr lang="ru-RU" sz="3600" dirty="0" smtClean="0">
                <a:solidFill>
                  <a:srgbClr val="FFC000"/>
                </a:solidFill>
              </a:rPr>
              <a:t>. </a:t>
            </a:r>
            <a:r>
              <a:rPr lang="ru-RU" sz="3600" dirty="0" err="1" smtClean="0">
                <a:solidFill>
                  <a:srgbClr val="FFC000"/>
                </a:solidFill>
              </a:rPr>
              <a:t>Геометричні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фігури</a:t>
            </a:r>
            <a:r>
              <a:rPr lang="uk-UA" sz="3600" dirty="0" smtClean="0">
                <a:solidFill>
                  <a:srgbClr val="FFC000"/>
                </a:solidFill>
              </a:rPr>
              <a:t>.</a:t>
            </a:r>
            <a:br>
              <a:rPr lang="uk-UA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uk-UA" sz="3600" dirty="0" smtClean="0">
                <a:solidFill>
                  <a:srgbClr val="FFC000"/>
                </a:solidFill>
              </a:rPr>
              <a:t>Нова навчальна програма 2011 р. (</a:t>
            </a:r>
            <a:r>
              <a:rPr lang="uk-UA" sz="3600" dirty="0" smtClean="0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зі змінами 2015 р.)</a:t>
            </a:r>
            <a:r>
              <a:rPr lang="uk-UA" sz="3600" dirty="0" smtClean="0">
                <a:solidFill>
                  <a:srgbClr val="FFC000"/>
                </a:solidFill>
              </a:rPr>
              <a:t> 2 клас</a:t>
            </a:r>
            <a:endParaRPr lang="ru-RU" sz="3600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14400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96"/>
                <a:gridCol w="5508104"/>
              </a:tblGrid>
              <a:tr h="386585"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 навчального матеріалу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Державні вимоги до рівня загальноосвітньої підготовки учнів</a:t>
                      </a:r>
                      <a:endParaRPr kumimoji="0"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08961">
                <a:tc>
                  <a:txBody>
                    <a:bodyPr/>
                    <a:lstStyle/>
                    <a:p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Узагальнення і систематизація навчального матеріалу за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1-й клас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Пряма, </a:t>
                      </a:r>
                      <a:r>
                        <a:rPr kumimoji="0" lang="ru-RU" sz="20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промінь</a:t>
                      </a: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20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відрізок</a:t>
                      </a: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ru-RU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Многокутники: трикутник, чотирикутник, п’ятикутник, шестикутник.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розрізняє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геометричні фігури – пряму, криву, промінь, відрізок;многокутники; куб, кулю;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будує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прямі лінії, промені, відрізки за допомогою лінійки;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пояснює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належність геометричної фігури до певного виду многокутників;</a:t>
                      </a:r>
                    </a:p>
                    <a:p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671806" y="2420888"/>
            <a:ext cx="5436698" cy="51435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016" y="44624"/>
            <a:ext cx="9540552" cy="125272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600" dirty="0" err="1" smtClean="0">
                <a:solidFill>
                  <a:srgbClr val="FFC000"/>
                </a:solidFill>
              </a:rPr>
              <a:t>Просторові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відношення</a:t>
            </a:r>
            <a:r>
              <a:rPr lang="ru-RU" sz="3600" dirty="0" smtClean="0">
                <a:solidFill>
                  <a:srgbClr val="FFC000"/>
                </a:solidFill>
              </a:rPr>
              <a:t>. </a:t>
            </a:r>
            <a:r>
              <a:rPr lang="ru-RU" sz="3600" dirty="0" err="1" smtClean="0">
                <a:solidFill>
                  <a:srgbClr val="FFC000"/>
                </a:solidFill>
              </a:rPr>
              <a:t>Геометричні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фігури</a:t>
            </a:r>
            <a:r>
              <a:rPr lang="uk-UA" sz="3600" dirty="0" smtClean="0">
                <a:solidFill>
                  <a:srgbClr val="FFC000"/>
                </a:solidFill>
              </a:rPr>
              <a:t>.</a:t>
            </a:r>
            <a:br>
              <a:rPr lang="uk-UA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uk-UA" sz="3600" dirty="0" smtClean="0">
                <a:solidFill>
                  <a:srgbClr val="FFC000"/>
                </a:solidFill>
              </a:rPr>
              <a:t>Нова навчальна програма 2011 р. (</a:t>
            </a:r>
            <a:r>
              <a:rPr lang="uk-UA" sz="3600" dirty="0" smtClean="0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зі змінами 2015 р.)</a:t>
            </a:r>
            <a:r>
              <a:rPr lang="uk-UA" sz="3600" dirty="0" smtClean="0">
                <a:solidFill>
                  <a:srgbClr val="FFC000"/>
                </a:solidFill>
              </a:rPr>
              <a:t> 2 клас</a:t>
            </a:r>
            <a:endParaRPr lang="ru-RU" sz="3600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7299"/>
          <a:ext cx="9144000" cy="5542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96"/>
                <a:gridCol w="5508104"/>
              </a:tblGrid>
              <a:tr h="892391"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 навчального матеріалу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Державні вимоги до рівня загальноосвітньої підготовки учнів</a:t>
                      </a:r>
                      <a:endParaRPr kumimoji="0"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340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Кути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i="0" dirty="0">
                          <a:solidFill>
                            <a:srgbClr val="40404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Кут. Кути </a:t>
                      </a:r>
                      <a:r>
                        <a:rPr lang="ru-RU" sz="2000" i="0" dirty="0" err="1">
                          <a:solidFill>
                            <a:srgbClr val="40404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многокутника</a:t>
                      </a:r>
                      <a:r>
                        <a:rPr lang="ru-RU" sz="2000" i="0" dirty="0">
                          <a:solidFill>
                            <a:srgbClr val="40404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ru-RU" sz="2000" i="1" dirty="0">
                        <a:solidFill>
                          <a:srgbClr val="40404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i="0" dirty="0" err="1">
                          <a:solidFill>
                            <a:srgbClr val="40404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Прямий</a:t>
                      </a:r>
                      <a:r>
                        <a:rPr lang="ru-RU" sz="2000" i="0" dirty="0">
                          <a:solidFill>
                            <a:srgbClr val="40404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кут. </a:t>
                      </a:r>
                      <a:endParaRPr lang="ru-RU" sz="2000" i="1" dirty="0">
                        <a:solidFill>
                          <a:srgbClr val="40404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i="0" dirty="0" err="1">
                          <a:solidFill>
                            <a:srgbClr val="40404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Побудова</a:t>
                      </a:r>
                      <a:r>
                        <a:rPr lang="ru-RU" sz="2000" i="0" dirty="0">
                          <a:solidFill>
                            <a:srgbClr val="40404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прямого кута на </a:t>
                      </a:r>
                      <a:r>
                        <a:rPr lang="ru-RU" sz="2000" i="0" dirty="0" err="1">
                          <a:solidFill>
                            <a:srgbClr val="40404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аркуші</a:t>
                      </a:r>
                      <a:r>
                        <a:rPr lang="ru-RU" sz="2000" i="0" dirty="0">
                          <a:solidFill>
                            <a:srgbClr val="40404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ru-RU" sz="2000" i="0" dirty="0" err="1" smtClean="0">
                          <a:solidFill>
                            <a:srgbClr val="40404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клітинку</a:t>
                      </a:r>
                      <a:r>
                        <a:rPr lang="ru-RU" sz="2000" i="0" dirty="0" smtClean="0">
                          <a:solidFill>
                            <a:srgbClr val="40404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i="1" dirty="0">
                        <a:solidFill>
                          <a:srgbClr val="404040"/>
                        </a:solidFill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latin typeface="Times New Roman"/>
                          <a:ea typeface="Times New Roman"/>
                          <a:cs typeface="Times New Roman"/>
                        </a:rPr>
                        <a:t>має уявлення 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про кут;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latin typeface="Times New Roman"/>
                          <a:ea typeface="Times New Roman"/>
                          <a:cs typeface="Times New Roman"/>
                        </a:rPr>
                        <a:t>показує 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кути многокутника;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latin typeface="Times New Roman"/>
                          <a:ea typeface="Times New Roman"/>
                          <a:cs typeface="Times New Roman"/>
                        </a:rPr>
                        <a:t>розрізняє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 кути прямі та непрямі;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latin typeface="Times New Roman"/>
                          <a:ea typeface="Times New Roman"/>
                          <a:cs typeface="Times New Roman"/>
                        </a:rPr>
                        <a:t>будує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 прямий кут на аркуші в клітинку за допомогою лінійки;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lnB w="12700" cmpd="sng">
                      <a:noFill/>
                    </a:lnB>
                  </a:tcPr>
                </a:tc>
              </a:tr>
              <a:tr h="13612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Ламана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Ламана, ланки ламаної.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Довжина </a:t>
                      </a:r>
                      <a:r>
                        <a:rPr lang="uk-UA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ламаної.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latin typeface="Times New Roman"/>
                          <a:ea typeface="Times New Roman"/>
                          <a:cs typeface="Times New Roman"/>
                        </a:rPr>
                        <a:t>виділяє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 ланки ламаної;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latin typeface="Times New Roman"/>
                          <a:ea typeface="Times New Roman"/>
                          <a:cs typeface="Times New Roman"/>
                        </a:rPr>
                        <a:t>визначає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довжину ламаної.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671806" y="2420888"/>
            <a:ext cx="5436698" cy="51435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016" y="44624"/>
            <a:ext cx="9540552" cy="125272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600" dirty="0" err="1" smtClean="0">
                <a:solidFill>
                  <a:srgbClr val="FFC000"/>
                </a:solidFill>
              </a:rPr>
              <a:t>Просторові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відношення</a:t>
            </a:r>
            <a:r>
              <a:rPr lang="ru-RU" sz="3600" dirty="0" smtClean="0">
                <a:solidFill>
                  <a:srgbClr val="FFC000"/>
                </a:solidFill>
              </a:rPr>
              <a:t>. </a:t>
            </a:r>
            <a:r>
              <a:rPr lang="ru-RU" sz="3600" dirty="0" err="1" smtClean="0">
                <a:solidFill>
                  <a:srgbClr val="FFC000"/>
                </a:solidFill>
              </a:rPr>
              <a:t>Геометричні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фігури</a:t>
            </a:r>
            <a:r>
              <a:rPr lang="uk-UA" sz="3600" dirty="0" smtClean="0">
                <a:solidFill>
                  <a:srgbClr val="FFC000"/>
                </a:solidFill>
              </a:rPr>
              <a:t>.</a:t>
            </a:r>
            <a:br>
              <a:rPr lang="uk-UA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uk-UA" sz="3600" dirty="0" smtClean="0">
                <a:solidFill>
                  <a:srgbClr val="FFC000"/>
                </a:solidFill>
              </a:rPr>
              <a:t>Нова навчальна програма 2011 р. (</a:t>
            </a:r>
            <a:r>
              <a:rPr lang="uk-UA" sz="3600" dirty="0" smtClean="0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зі змінами 2015 р.)</a:t>
            </a:r>
            <a:r>
              <a:rPr lang="uk-UA" sz="3600" dirty="0" smtClean="0">
                <a:solidFill>
                  <a:srgbClr val="FFC000"/>
                </a:solidFill>
              </a:rPr>
              <a:t> 2 клас</a:t>
            </a:r>
            <a:endParaRPr lang="ru-RU" sz="3600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7299"/>
          <a:ext cx="91440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96"/>
                <a:gridCol w="5508104"/>
              </a:tblGrid>
              <a:tr h="892391"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 навчального матеріалу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Державні вимоги до рівня загальноосвітньої підготовки учнів</a:t>
                      </a:r>
                      <a:endParaRPr kumimoji="0"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83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Многокутник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Многокутник та його елементи: вершини, сторони, кути.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Позначення геометричних фігур буквами латинського </a:t>
                      </a:r>
                      <a:r>
                        <a:rPr lang="uk-UA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алфавіту.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latin typeface="Times New Roman"/>
                          <a:ea typeface="Times New Roman"/>
                          <a:cs typeface="Times New Roman"/>
                        </a:rPr>
                        <a:t>розрізняє види 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многокутників та їх елементи;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позначає і </a:t>
                      </a:r>
                      <a:r>
                        <a:rPr lang="uk-UA" sz="20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називає </a:t>
                      </a:r>
                      <a:r>
                        <a:rPr lang="uk-UA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геометричні 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фігури </a:t>
                      </a:r>
                      <a:r>
                        <a:rPr lang="uk-UA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буквами латинського алфавіту.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671806" y="2420888"/>
            <a:ext cx="5436698" cy="51435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016" y="44624"/>
            <a:ext cx="9540552" cy="125272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600" dirty="0" err="1" smtClean="0">
                <a:solidFill>
                  <a:srgbClr val="FFC000"/>
                </a:solidFill>
              </a:rPr>
              <a:t>Просторові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відношення</a:t>
            </a:r>
            <a:r>
              <a:rPr lang="ru-RU" sz="3600" dirty="0" smtClean="0">
                <a:solidFill>
                  <a:srgbClr val="FFC000"/>
                </a:solidFill>
              </a:rPr>
              <a:t>. </a:t>
            </a:r>
            <a:r>
              <a:rPr lang="ru-RU" sz="3600" dirty="0" err="1" smtClean="0">
                <a:solidFill>
                  <a:srgbClr val="FFC000"/>
                </a:solidFill>
              </a:rPr>
              <a:t>Геометричні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фігури</a:t>
            </a:r>
            <a:r>
              <a:rPr lang="uk-UA" sz="3600" dirty="0" smtClean="0">
                <a:solidFill>
                  <a:srgbClr val="FFC000"/>
                </a:solidFill>
              </a:rPr>
              <a:t>.</a:t>
            </a:r>
            <a:br>
              <a:rPr lang="uk-UA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uk-UA" sz="3600" dirty="0" smtClean="0">
                <a:solidFill>
                  <a:srgbClr val="FFC000"/>
                </a:solidFill>
              </a:rPr>
              <a:t>Нова навчальна програма 2011 р. (</a:t>
            </a:r>
            <a:r>
              <a:rPr lang="uk-UA" sz="3600" dirty="0" smtClean="0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зі змінами 2015 р.)</a:t>
            </a:r>
            <a:r>
              <a:rPr lang="uk-UA" sz="3600" dirty="0" smtClean="0">
                <a:solidFill>
                  <a:srgbClr val="FFC000"/>
                </a:solidFill>
              </a:rPr>
              <a:t> 2 клас</a:t>
            </a:r>
            <a:endParaRPr lang="ru-RU" sz="3600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7299"/>
          <a:ext cx="9144000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96"/>
                <a:gridCol w="5508104"/>
              </a:tblGrid>
              <a:tr h="892391"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 навчального матеріалу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Державні вимоги до рівня загальноосвітньої підготовки учнів</a:t>
                      </a:r>
                      <a:endParaRPr kumimoji="0"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8301">
                <a:tc>
                  <a:txBody>
                    <a:bodyPr/>
                    <a:lstStyle/>
                    <a:p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Прямокутник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Прямокутник та його елементи.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Властивість протилежних сторін прямокутника. 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Квадрат.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Побудова прямокутників.</a:t>
                      </a:r>
                    </a:p>
                    <a:p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визначення прямокутника, квадрата;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властивість протилежних сторін прямокутника;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розуміє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що квадрат – це прямокутник, у якого всі сторони рівні;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вимірює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довжини сторін прямокутника (квадрата);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будує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прямокутник (квадрат) на аркуші в клітинку</a:t>
                      </a:r>
                      <a:r>
                        <a:rPr lang="uk-UA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671806" y="2420888"/>
            <a:ext cx="5436698" cy="51435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016" y="44624"/>
            <a:ext cx="9540552" cy="125272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600" dirty="0" err="1" smtClean="0">
                <a:solidFill>
                  <a:srgbClr val="FFC000"/>
                </a:solidFill>
              </a:rPr>
              <a:t>Просторові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відношення</a:t>
            </a:r>
            <a:r>
              <a:rPr lang="ru-RU" sz="3600" dirty="0" smtClean="0">
                <a:solidFill>
                  <a:srgbClr val="FFC000"/>
                </a:solidFill>
              </a:rPr>
              <a:t>. </a:t>
            </a:r>
            <a:r>
              <a:rPr lang="ru-RU" sz="3600" dirty="0" err="1" smtClean="0">
                <a:solidFill>
                  <a:srgbClr val="FFC000"/>
                </a:solidFill>
              </a:rPr>
              <a:t>Геометричні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фігури</a:t>
            </a:r>
            <a:r>
              <a:rPr lang="uk-UA" sz="3600" dirty="0" smtClean="0">
                <a:solidFill>
                  <a:srgbClr val="FFC000"/>
                </a:solidFill>
              </a:rPr>
              <a:t>.</a:t>
            </a:r>
            <a:br>
              <a:rPr lang="uk-UA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uk-UA" sz="3600" dirty="0" smtClean="0">
                <a:solidFill>
                  <a:srgbClr val="FFC000"/>
                </a:solidFill>
              </a:rPr>
              <a:t>Нова навчальна програма 2011 р. (</a:t>
            </a:r>
            <a:r>
              <a:rPr lang="uk-UA" sz="3600" dirty="0" smtClean="0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зі змінами 2015 р.)</a:t>
            </a:r>
            <a:r>
              <a:rPr lang="uk-UA" sz="3600" dirty="0" smtClean="0">
                <a:solidFill>
                  <a:srgbClr val="FFC000"/>
                </a:solidFill>
              </a:rPr>
              <a:t> 2 клас</a:t>
            </a:r>
            <a:endParaRPr lang="ru-RU" sz="3600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7299"/>
          <a:ext cx="9144000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96"/>
                <a:gridCol w="5508104"/>
              </a:tblGrid>
              <a:tr h="892391"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 навчального матеріалу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Державні вимоги до рівня загальноосвітньої підготовки учнів</a:t>
                      </a:r>
                      <a:endParaRPr kumimoji="0"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8301">
                <a:tc>
                  <a:txBody>
                    <a:bodyPr/>
                    <a:lstStyle/>
                    <a:p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Коло і круг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Істотні ознаки кола, круга.</a:t>
                      </a:r>
                    </a:p>
                    <a:p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розрізняє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коло і круг за істотними ознаками;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розуміє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що коло – це замкнена крива;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розуміє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що круг – це частина площини, обмежена колом.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671806" y="2420888"/>
            <a:ext cx="5436698" cy="51435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016" y="44624"/>
            <a:ext cx="9540552" cy="125272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600" dirty="0" err="1" smtClean="0">
                <a:solidFill>
                  <a:srgbClr val="FFC000"/>
                </a:solidFill>
              </a:rPr>
              <a:t>Просторові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відношення</a:t>
            </a:r>
            <a:r>
              <a:rPr lang="ru-RU" sz="3600" dirty="0" smtClean="0">
                <a:solidFill>
                  <a:srgbClr val="FFC000"/>
                </a:solidFill>
              </a:rPr>
              <a:t>. </a:t>
            </a:r>
            <a:r>
              <a:rPr lang="ru-RU" sz="3600" dirty="0" err="1" smtClean="0">
                <a:solidFill>
                  <a:srgbClr val="FFC000"/>
                </a:solidFill>
              </a:rPr>
              <a:t>Геометричні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фігури</a:t>
            </a:r>
            <a:r>
              <a:rPr lang="uk-UA" sz="3600" dirty="0" smtClean="0">
                <a:solidFill>
                  <a:srgbClr val="FFC000"/>
                </a:solidFill>
              </a:rPr>
              <a:t>.</a:t>
            </a:r>
            <a:br>
              <a:rPr lang="uk-UA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uk-UA" sz="3600" dirty="0" smtClean="0">
                <a:solidFill>
                  <a:srgbClr val="FFC000"/>
                </a:solidFill>
              </a:rPr>
              <a:t>Нова навчальна програма 2011 р. (</a:t>
            </a:r>
            <a:r>
              <a:rPr lang="uk-UA" sz="3600" dirty="0" smtClean="0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зі змінами 2015 р.)</a:t>
            </a:r>
            <a:r>
              <a:rPr lang="uk-UA" sz="3600" dirty="0" smtClean="0">
                <a:solidFill>
                  <a:srgbClr val="FFC000"/>
                </a:solidFill>
              </a:rPr>
              <a:t> 3 клас</a:t>
            </a:r>
            <a:endParaRPr lang="ru-RU" sz="3600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7299"/>
          <a:ext cx="9144000" cy="623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96"/>
                <a:gridCol w="5508104"/>
              </a:tblGrid>
              <a:tr h="892391"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 навчального матеріалу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Державні вимоги до рівня загальноосвітньої підготовки учнів</a:t>
                      </a:r>
                      <a:endParaRPr kumimoji="0"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77588">
                <a:tc>
                  <a:txBody>
                    <a:bodyPr/>
                    <a:lstStyle/>
                    <a:p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Узагальнення і систематизація навчального матеріалу за</a:t>
                      </a:r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2-й клас.</a:t>
                      </a:r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Пряма, промінь, відрізок. Кількість прямих, яку можна провести через одну точку; через дві точки.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uk-UA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розуміє,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що через одну точку можна провести безліч прямих;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7588">
                <a:tc>
                  <a:txBody>
                    <a:bodyPr/>
                    <a:lstStyle/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Кути. 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Прямий кут, непрямі кути.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розрізняє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прямі й непрямі кути; 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будує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прямий кут за допомогою лінійки на аркуші паперу у клітинку;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671806" y="2420888"/>
            <a:ext cx="5436698" cy="51435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016" y="44624"/>
            <a:ext cx="9540552" cy="125272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3600" dirty="0" err="1" smtClean="0">
                <a:solidFill>
                  <a:srgbClr val="FFC000"/>
                </a:solidFill>
              </a:rPr>
              <a:t>Просторові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відношення</a:t>
            </a:r>
            <a:r>
              <a:rPr lang="ru-RU" sz="3600" dirty="0" smtClean="0">
                <a:solidFill>
                  <a:srgbClr val="FFC000"/>
                </a:solidFill>
              </a:rPr>
              <a:t>. </a:t>
            </a:r>
            <a:r>
              <a:rPr lang="ru-RU" sz="3600" dirty="0" err="1" smtClean="0">
                <a:solidFill>
                  <a:srgbClr val="FFC000"/>
                </a:solidFill>
              </a:rPr>
              <a:t>Геометричні</a:t>
            </a: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ru-RU" sz="3600" dirty="0" err="1" smtClean="0">
                <a:solidFill>
                  <a:srgbClr val="FFC000"/>
                </a:solidFill>
              </a:rPr>
              <a:t>фігури</a:t>
            </a:r>
            <a:r>
              <a:rPr lang="uk-UA" sz="3600" dirty="0" smtClean="0">
                <a:solidFill>
                  <a:srgbClr val="FFC000"/>
                </a:solidFill>
              </a:rPr>
              <a:t>.</a:t>
            </a:r>
            <a:br>
              <a:rPr lang="uk-UA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 </a:t>
            </a:r>
            <a:r>
              <a:rPr lang="uk-UA" sz="3600" dirty="0" smtClean="0">
                <a:solidFill>
                  <a:srgbClr val="FFC000"/>
                </a:solidFill>
              </a:rPr>
              <a:t>Нова навчальна програма 2011 р. (</a:t>
            </a:r>
            <a:r>
              <a:rPr lang="uk-UA" sz="3600" dirty="0" smtClean="0">
                <a:ln w="12700">
                  <a:noFill/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зі змінами 2015 р.)</a:t>
            </a:r>
            <a:r>
              <a:rPr lang="uk-UA" sz="3600" dirty="0" smtClean="0">
                <a:solidFill>
                  <a:srgbClr val="FFC000"/>
                </a:solidFill>
              </a:rPr>
              <a:t> 3 клас</a:t>
            </a:r>
            <a:endParaRPr lang="ru-RU" sz="3600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7299"/>
          <a:ext cx="9144000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96"/>
                <a:gridCol w="5508104"/>
              </a:tblGrid>
              <a:tr h="892391">
                <a:tc>
                  <a:txBody>
                    <a:bodyPr/>
                    <a:lstStyle/>
                    <a:p>
                      <a:pPr algn="ctr"/>
                      <a:r>
                        <a:rPr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 навчального матеріалу</a:t>
                      </a:r>
                      <a:endParaRPr lang="ru-RU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Державні вимоги до рівня загальноосвітньої підготовки учнів</a:t>
                      </a:r>
                      <a:endParaRPr kumimoji="0"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775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Многокутник та його елементи.</a:t>
                      </a:r>
                      <a:endParaRPr lang="ru-RU" sz="20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r>
                        <a:rPr lang="uk-UA" sz="2000" dirty="0" smtClean="0">
                          <a:latin typeface="Times New Roman"/>
                          <a:ea typeface="Times New Roman"/>
                        </a:rPr>
                        <a:t>Прямокутник (квадрат). </a:t>
                      </a:r>
                    </a:p>
                    <a:p>
                      <a:r>
                        <a:rPr lang="uk-UA" sz="2000" dirty="0" smtClean="0">
                          <a:latin typeface="Times New Roman"/>
                          <a:ea typeface="Times New Roman"/>
                        </a:rPr>
                        <a:t>Побудова прямокутника  (квадрата) за допомогою креслярських інструментів.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позначає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 рисунку, </a:t>
                      </a:r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показує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 моделі фігури елементи многокутника – сторони, вершини, кути; 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називає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характерні ознаки прямокутника (квадрата);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будує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прямокутник (квадрат) із заданими довжинами сторін за допомогою лінійки на аркуші в клітинку;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класифікує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кути та многокутники за певними ознаками;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7588">
                <a:tc>
                  <a:txBody>
                    <a:bodyPr/>
                    <a:lstStyle/>
                    <a:p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Коло і круг. </a:t>
                      </a:r>
                      <a:endParaRPr kumimoji="0"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Елементи кола й круга. Центр, радіус, діаметр, їх позначення. 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Побудова кола (круга)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розрізняє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коло і круг; 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будує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коло (круг) заданого радіуса за допомогою циркуля;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позначає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 рисунку елементи кола та круга: центр, радіус, діаметр;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671806" y="2420888"/>
            <a:ext cx="5436698" cy="51435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3442</TotalTime>
  <Words>987</Words>
  <Application>Microsoft Office PowerPoint</Application>
  <PresentationFormat>Экран (4:3)</PresentationFormat>
  <Paragraphs>211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Модульная</vt:lpstr>
      <vt:lpstr>Просторові відношення. Геометричні фігури.  Нова навчальна програма 2011 р. (зі змінами 2015 р.) 1 клас</vt:lpstr>
      <vt:lpstr>Просторові відношення. Геометричні фігури.  Нова навчальна програма 2011 р. (зі змінами 2015 р.) 1 клас</vt:lpstr>
      <vt:lpstr>Просторові відношення. Геометричні фігури.  Нова навчальна програма 2011 р. (зі змінами 2015 р.) 2 клас</vt:lpstr>
      <vt:lpstr>Просторові відношення. Геометричні фігури.  Нова навчальна програма 2011 р. (зі змінами 2015 р.) 2 клас</vt:lpstr>
      <vt:lpstr>Просторові відношення. Геометричні фігури.  Нова навчальна програма 2011 р. (зі змінами 2015 р.) 2 клас</vt:lpstr>
      <vt:lpstr>Просторові відношення. Геометричні фігури.  Нова навчальна програма 2011 р. (зі змінами 2015 р.) 2 клас</vt:lpstr>
      <vt:lpstr>Просторові відношення. Геометричні фігури.  Нова навчальна програма 2011 р. (зі змінами 2015 р.) 2 клас</vt:lpstr>
      <vt:lpstr>Просторові відношення. Геометричні фігури.  Нова навчальна програма 2011 р. (зі змінами 2015 р.) 3 клас</vt:lpstr>
      <vt:lpstr>Просторові відношення. Геометричні фігури.  Нова навчальна програма 2011 р. (зі змінами 2015 р.) 3 клас</vt:lpstr>
      <vt:lpstr>Просторові відношення. Геометричні фігури.  Нова навчальна програма 2011 р. (зі змінами 2015 р.) 4 клас</vt:lpstr>
      <vt:lpstr>Просторові відношення. Геометричні фігури.  Нова навчальна програма 2011 р. (зі змінами 2015 р.) 4 клас</vt:lpstr>
      <vt:lpstr>Просторові відношення. Геометричні фігури.  Нова навчальна програма 2011 р. (зі змінами 2015 р.) 4 клас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 навчання  елментів геометрії в курсі математики 1 – 4 класів</dc:title>
  <dc:creator>Светлана</dc:creator>
  <cp:lastModifiedBy>Marinochka</cp:lastModifiedBy>
  <cp:revision>176</cp:revision>
  <dcterms:created xsi:type="dcterms:W3CDTF">2013-04-21T11:56:15Z</dcterms:created>
  <dcterms:modified xsi:type="dcterms:W3CDTF">2016-07-28T19:15:00Z</dcterms:modified>
</cp:coreProperties>
</file>