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308" r:id="rId2"/>
    <p:sldId id="373" r:id="rId3"/>
    <p:sldId id="330" r:id="rId4"/>
    <p:sldId id="374" r:id="rId5"/>
    <p:sldId id="329" r:id="rId6"/>
    <p:sldId id="375" r:id="rId7"/>
    <p:sldId id="312" r:id="rId8"/>
    <p:sldId id="321" r:id="rId9"/>
    <p:sldId id="322" r:id="rId10"/>
    <p:sldId id="376" r:id="rId11"/>
    <p:sldId id="331" r:id="rId12"/>
    <p:sldId id="339" r:id="rId13"/>
    <p:sldId id="327" r:id="rId14"/>
    <p:sldId id="328" r:id="rId15"/>
    <p:sldId id="377" r:id="rId16"/>
    <p:sldId id="335" r:id="rId17"/>
    <p:sldId id="378" r:id="rId18"/>
    <p:sldId id="408" r:id="rId19"/>
    <p:sldId id="409" r:id="rId20"/>
    <p:sldId id="410" r:id="rId21"/>
    <p:sldId id="41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38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0539F8-03F3-426E-91FA-7079191E8DE6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91CCE2A-FE71-496A-ADB6-3D127B0BCDCD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dirty="0" smtClean="0"/>
            <a:t>Отримання геометричної фігури</a:t>
          </a:r>
          <a:endParaRPr lang="ru-RU" sz="2400" b="1" i="0" dirty="0" smtClean="0"/>
        </a:p>
        <a:p>
          <a:pPr defTabSz="2844800">
            <a:lnSpc>
              <a:spcPct val="80000"/>
            </a:lnSpc>
            <a:spcBef>
              <a:spcPct val="0"/>
            </a:spcBef>
          </a:pPr>
          <a:endParaRPr lang="ru-RU" sz="2400" i="0" dirty="0"/>
        </a:p>
      </dgm:t>
    </dgm:pt>
    <dgm:pt modelId="{E00F64BC-1131-4EDF-8CAA-2B8C71A97767}" type="parTrans" cxnId="{05FEEEC9-ECCC-4788-AEF9-5752D7D82BCD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F11D39AC-1091-43E5-93E4-A80F72B722E6}" type="sibTrans" cxnId="{05FEEEC9-ECCC-4788-AEF9-5752D7D82BCD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D304AC94-6219-4BD7-A86F-92E1BCBC42E0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dirty="0" smtClean="0"/>
            <a:t>В  процесі роботи з многокутниками учні отримають перші відомості про кути (кут створюють дві сторони многокутника, які виходять з однієї вершини),й вчаться показувати кути багатокутника. </a:t>
          </a:r>
          <a:endParaRPr lang="ru-RU" sz="2400" i="0" dirty="0"/>
        </a:p>
      </dgm:t>
    </dgm:pt>
    <dgm:pt modelId="{43CE509E-BEBF-4EB3-A7C4-1CF4975FECBC}" type="parTrans" cxnId="{E0683B93-25AE-4501-BB23-988EE614486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C046762D-BA9C-4C6D-8447-A06FE37D82B3}" type="sibTrans" cxnId="{E0683B93-25AE-4501-BB23-988EE614486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82E62F84-3049-4370-B299-8D94FE1A8F96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dirty="0" smtClean="0"/>
            <a:t>З цією метою виконуються вправи: паперовий багатокутник розривається на частини так, щоб кожна з них містила по 1 вершині та по 2 сторони (частини сторін), які виходять з цієї вершини; звертається увага дітей на те що вершина многокутника є й вершиною відповідного кута. </a:t>
          </a:r>
          <a:endParaRPr lang="ru-RU" sz="2400" i="0" dirty="0"/>
        </a:p>
      </dgm:t>
    </dgm:pt>
    <dgm:pt modelId="{B6A2A31C-847D-47B0-A1D0-867DB792D2B1}" type="parTrans" cxnId="{74DA664C-2406-4534-A2E5-3F6D15D297A3}">
      <dgm:prSet/>
      <dgm:spPr/>
      <dgm:t>
        <a:bodyPr/>
        <a:lstStyle/>
        <a:p>
          <a:pPr>
            <a:lnSpc>
              <a:spcPct val="80000"/>
            </a:lnSpc>
          </a:pPr>
          <a:endParaRPr lang="ru-RU"/>
        </a:p>
      </dgm:t>
    </dgm:pt>
    <dgm:pt modelId="{1A9D0A40-8F3C-4DFC-A849-FA75D446F1E9}" type="sibTrans" cxnId="{74DA664C-2406-4534-A2E5-3F6D15D297A3}">
      <dgm:prSet/>
      <dgm:spPr/>
      <dgm:t>
        <a:bodyPr/>
        <a:lstStyle/>
        <a:p>
          <a:pPr>
            <a:lnSpc>
              <a:spcPct val="80000"/>
            </a:lnSpc>
          </a:pPr>
          <a:endParaRPr lang="ru-RU"/>
        </a:p>
      </dgm:t>
    </dgm:pt>
    <dgm:pt modelId="{914D91D3-7BEB-46F8-83EC-27795EBECFAE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smtClean="0"/>
            <a:t>Спочатку знайомимо дітей з  паперовими моделями кутів. Діти повинні виготовити їх, розірвавши паперовий багатокутник.</a:t>
          </a:r>
          <a:endParaRPr lang="ru-RU" sz="2400" i="0" dirty="0"/>
        </a:p>
      </dgm:t>
    </dgm:pt>
    <dgm:pt modelId="{321FA09D-F2F3-4BEA-92B4-20FAEC041168}" type="parTrans" cxnId="{82D4359F-3C68-43BF-BA53-E3CC1046B08A}">
      <dgm:prSet/>
      <dgm:spPr/>
      <dgm:t>
        <a:bodyPr/>
        <a:lstStyle/>
        <a:p>
          <a:pPr>
            <a:lnSpc>
              <a:spcPct val="80000"/>
            </a:lnSpc>
          </a:pPr>
          <a:endParaRPr lang="ru-RU"/>
        </a:p>
      </dgm:t>
    </dgm:pt>
    <dgm:pt modelId="{1A5011C6-314A-4BBE-9AD3-937BD271B128}" type="sibTrans" cxnId="{82D4359F-3C68-43BF-BA53-E3CC1046B08A}">
      <dgm:prSet/>
      <dgm:spPr/>
      <dgm:t>
        <a:bodyPr/>
        <a:lstStyle/>
        <a:p>
          <a:pPr>
            <a:lnSpc>
              <a:spcPct val="80000"/>
            </a:lnSpc>
          </a:pPr>
          <a:endParaRPr lang="ru-RU"/>
        </a:p>
      </dgm:t>
    </dgm:pt>
    <dgm:pt modelId="{BF755874-B02F-4B37-A810-C6617E2E525E}" type="pres">
      <dgm:prSet presAssocID="{FC0539F8-03F3-426E-91FA-7079191E8D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6D8C6E-1732-4A51-BFD7-1701C8DF9F9E}" type="pres">
      <dgm:prSet presAssocID="{091CCE2A-FE71-496A-ADB6-3D127B0BCDCD}" presName="linNode" presStyleCnt="0"/>
      <dgm:spPr/>
    </dgm:pt>
    <dgm:pt modelId="{10C15EE0-1962-4C9E-9F11-816F7D9924E7}" type="pres">
      <dgm:prSet presAssocID="{091CCE2A-FE71-496A-ADB6-3D127B0BCDCD}" presName="parentText" presStyleLbl="node1" presStyleIdx="0" presStyleCnt="1" custScaleX="902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D38C6-904D-4A3C-941B-5C40BAF06A20}" type="pres">
      <dgm:prSet presAssocID="{091CCE2A-FE71-496A-ADB6-3D127B0BCDCD}" presName="descendantText" presStyleLbl="alignAccFollowNode1" presStyleIdx="0" presStyleCnt="1" custScaleX="104922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FEEEC9-ECCC-4788-AEF9-5752D7D82BCD}" srcId="{FC0539F8-03F3-426E-91FA-7079191E8DE6}" destId="{091CCE2A-FE71-496A-ADB6-3D127B0BCDCD}" srcOrd="0" destOrd="0" parTransId="{E00F64BC-1131-4EDF-8CAA-2B8C71A97767}" sibTransId="{F11D39AC-1091-43E5-93E4-A80F72B722E6}"/>
    <dgm:cxn modelId="{2D5EBFAD-829A-4584-BC52-2FD4F3D89E73}" type="presOf" srcId="{091CCE2A-FE71-496A-ADB6-3D127B0BCDCD}" destId="{10C15EE0-1962-4C9E-9F11-816F7D9924E7}" srcOrd="0" destOrd="0" presId="urn:microsoft.com/office/officeart/2005/8/layout/vList5"/>
    <dgm:cxn modelId="{74DA664C-2406-4534-A2E5-3F6D15D297A3}" srcId="{091CCE2A-FE71-496A-ADB6-3D127B0BCDCD}" destId="{82E62F84-3049-4370-B299-8D94FE1A8F96}" srcOrd="1" destOrd="0" parTransId="{B6A2A31C-847D-47B0-A1D0-867DB792D2B1}" sibTransId="{1A9D0A40-8F3C-4DFC-A849-FA75D446F1E9}"/>
    <dgm:cxn modelId="{38B6AEF4-108C-44FC-A1C7-3970C913D5C2}" type="presOf" srcId="{82E62F84-3049-4370-B299-8D94FE1A8F96}" destId="{38CD38C6-904D-4A3C-941B-5C40BAF06A20}" srcOrd="0" destOrd="1" presId="urn:microsoft.com/office/officeart/2005/8/layout/vList5"/>
    <dgm:cxn modelId="{82D4359F-3C68-43BF-BA53-E3CC1046B08A}" srcId="{091CCE2A-FE71-496A-ADB6-3D127B0BCDCD}" destId="{914D91D3-7BEB-46F8-83EC-27795EBECFAE}" srcOrd="2" destOrd="0" parTransId="{321FA09D-F2F3-4BEA-92B4-20FAEC041168}" sibTransId="{1A5011C6-314A-4BBE-9AD3-937BD271B128}"/>
    <dgm:cxn modelId="{7ADA4A63-8F88-4F4D-985C-B0495062482A}" type="presOf" srcId="{FC0539F8-03F3-426E-91FA-7079191E8DE6}" destId="{BF755874-B02F-4B37-A810-C6617E2E525E}" srcOrd="0" destOrd="0" presId="urn:microsoft.com/office/officeart/2005/8/layout/vList5"/>
    <dgm:cxn modelId="{4E81B8F6-67BE-44EA-A921-F3C1EC13847E}" type="presOf" srcId="{D304AC94-6219-4BD7-A86F-92E1BCBC42E0}" destId="{38CD38C6-904D-4A3C-941B-5C40BAF06A20}" srcOrd="0" destOrd="0" presId="urn:microsoft.com/office/officeart/2005/8/layout/vList5"/>
    <dgm:cxn modelId="{E0683B93-25AE-4501-BB23-988EE614486C}" srcId="{091CCE2A-FE71-496A-ADB6-3D127B0BCDCD}" destId="{D304AC94-6219-4BD7-A86F-92E1BCBC42E0}" srcOrd="0" destOrd="0" parTransId="{43CE509E-BEBF-4EB3-A7C4-1CF4975FECBC}" sibTransId="{C046762D-BA9C-4C6D-8447-A06FE37D82B3}"/>
    <dgm:cxn modelId="{9D4C7706-A01A-4C6D-A98B-D68AD4A9D949}" type="presOf" srcId="{914D91D3-7BEB-46F8-83EC-27795EBECFAE}" destId="{38CD38C6-904D-4A3C-941B-5C40BAF06A20}" srcOrd="0" destOrd="2" presId="urn:microsoft.com/office/officeart/2005/8/layout/vList5"/>
    <dgm:cxn modelId="{DB8B20F9-75E2-4F36-84BA-DCDB44CD7665}" type="presParOf" srcId="{BF755874-B02F-4B37-A810-C6617E2E525E}" destId="{696D8C6E-1732-4A51-BFD7-1701C8DF9F9E}" srcOrd="0" destOrd="0" presId="urn:microsoft.com/office/officeart/2005/8/layout/vList5"/>
    <dgm:cxn modelId="{EB716B4A-9CFB-482E-AE05-DEE46133DA02}" type="presParOf" srcId="{696D8C6E-1732-4A51-BFD7-1701C8DF9F9E}" destId="{10C15EE0-1962-4C9E-9F11-816F7D9924E7}" srcOrd="0" destOrd="0" presId="urn:microsoft.com/office/officeart/2005/8/layout/vList5"/>
    <dgm:cxn modelId="{25BCCC8A-6F49-4435-B484-5FFCF2221B75}" type="presParOf" srcId="{696D8C6E-1732-4A51-BFD7-1701C8DF9F9E}" destId="{38CD38C6-904D-4A3C-941B-5C40BAF06A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86D376-DF9B-4B61-8AB7-D78B95B1BEF3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CE45BB8-A2B9-4BA4-B1FC-A06DBA82D793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Ілюстрація </a:t>
          </a:r>
          <a:endParaRPr lang="ru-RU" sz="2400" b="1" i="0" dirty="0"/>
        </a:p>
      </dgm:t>
    </dgm:pt>
    <dgm:pt modelId="{B02157FD-B406-490B-B3F6-286820E14ED8}" type="parTrans" cxnId="{1C6F25A0-6447-48AC-8502-6FF7DE87E2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6F26D9B8-93EC-400B-8789-E1589475454D}" type="sibTrans" cxnId="{1C6F25A0-6447-48AC-8502-6FF7DE87E2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FE8C7D74-4124-4580-8B54-69F7A250546B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кут столу, дошки та ін.</a:t>
          </a:r>
          <a:endParaRPr lang="ru-RU" sz="2400" i="0" dirty="0" smtClean="0"/>
        </a:p>
      </dgm:t>
    </dgm:pt>
    <dgm:pt modelId="{A1579D55-5EE7-4CF2-AAED-E53F0F49F3D1}" type="parTrans" cxnId="{719B444B-810B-426D-A508-3FA5B6D9C11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02800C9B-4E0A-4F03-B845-19B878B076FC}" type="sibTrans" cxnId="{719B444B-810B-426D-A508-3FA5B6D9C11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74818567-7580-4913-9D2F-51DA152DCB59}" type="pres">
      <dgm:prSet presAssocID="{4E86D376-DF9B-4B61-8AB7-D78B95B1BE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048F32-08FE-4E6D-8D69-43C3D2BBC4F2}" type="pres">
      <dgm:prSet presAssocID="{ECE45BB8-A2B9-4BA4-B1FC-A06DBA82D793}" presName="linNode" presStyleCnt="0"/>
      <dgm:spPr/>
    </dgm:pt>
    <dgm:pt modelId="{62113160-700D-4100-AA89-506EB45C5A56}" type="pres">
      <dgm:prSet presAssocID="{ECE45BB8-A2B9-4BA4-B1FC-A06DBA82D79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7D700B-B73D-49CA-AF7E-F1C4711A7941}" type="pres">
      <dgm:prSet presAssocID="{ECE45BB8-A2B9-4BA4-B1FC-A06DBA82D793}" presName="descendantText" presStyleLbl="alignAccFollowNode1" presStyleIdx="0" presStyleCnt="1" custScaleX="133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6F25A0-6447-48AC-8502-6FF7DE87E213}" srcId="{4E86D376-DF9B-4B61-8AB7-D78B95B1BEF3}" destId="{ECE45BB8-A2B9-4BA4-B1FC-A06DBA82D793}" srcOrd="0" destOrd="0" parTransId="{B02157FD-B406-490B-B3F6-286820E14ED8}" sibTransId="{6F26D9B8-93EC-400B-8789-E1589475454D}"/>
    <dgm:cxn modelId="{CE12C1BF-5A54-486E-BB91-0833A6EB5551}" type="presOf" srcId="{4E86D376-DF9B-4B61-8AB7-D78B95B1BEF3}" destId="{74818567-7580-4913-9D2F-51DA152DCB59}" srcOrd="0" destOrd="0" presId="urn:microsoft.com/office/officeart/2005/8/layout/vList5"/>
    <dgm:cxn modelId="{719B444B-810B-426D-A508-3FA5B6D9C116}" srcId="{ECE45BB8-A2B9-4BA4-B1FC-A06DBA82D793}" destId="{FE8C7D74-4124-4580-8B54-69F7A250546B}" srcOrd="0" destOrd="0" parTransId="{A1579D55-5EE7-4CF2-AAED-E53F0F49F3D1}" sibTransId="{02800C9B-4E0A-4F03-B845-19B878B076FC}"/>
    <dgm:cxn modelId="{8EB3DDE3-030D-4B27-B6DB-61E6F3DAD5B3}" type="presOf" srcId="{FE8C7D74-4124-4580-8B54-69F7A250546B}" destId="{D87D700B-B73D-49CA-AF7E-F1C4711A7941}" srcOrd="0" destOrd="0" presId="urn:microsoft.com/office/officeart/2005/8/layout/vList5"/>
    <dgm:cxn modelId="{205F8681-937E-4528-BAA2-C9EDBB03615C}" type="presOf" srcId="{ECE45BB8-A2B9-4BA4-B1FC-A06DBA82D793}" destId="{62113160-700D-4100-AA89-506EB45C5A56}" srcOrd="0" destOrd="0" presId="urn:microsoft.com/office/officeart/2005/8/layout/vList5"/>
    <dgm:cxn modelId="{FD47AEF5-E77D-49F1-9BFE-18CB6CE780E5}" type="presParOf" srcId="{74818567-7580-4913-9D2F-51DA152DCB59}" destId="{29048F32-08FE-4E6D-8D69-43C3D2BBC4F2}" srcOrd="0" destOrd="0" presId="urn:microsoft.com/office/officeart/2005/8/layout/vList5"/>
    <dgm:cxn modelId="{810B9DF8-BE6A-4AE4-B1C0-8E8977452734}" type="presParOf" srcId="{29048F32-08FE-4E6D-8D69-43C3D2BBC4F2}" destId="{62113160-700D-4100-AA89-506EB45C5A56}" srcOrd="0" destOrd="0" presId="urn:microsoft.com/office/officeart/2005/8/layout/vList5"/>
    <dgm:cxn modelId="{E682EE7F-5053-4E0F-AA93-075BE14CBD6F}" type="presParOf" srcId="{29048F32-08FE-4E6D-8D69-43C3D2BBC4F2}" destId="{D87D700B-B73D-49CA-AF7E-F1C4711A79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86D376-DF9B-4B61-8AB7-D78B95B1BEF3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9ED2AA2-C16B-4CAA-93BF-57B17ED7C6D5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Властивості </a:t>
          </a:r>
          <a:endParaRPr lang="ru-RU" sz="2400" b="1" i="0" dirty="0"/>
        </a:p>
      </dgm:t>
    </dgm:pt>
    <dgm:pt modelId="{D8D64522-25C4-48B2-ABBB-64B18CA77189}" type="parTrans" cxnId="{45112ECE-FDDC-4E49-8624-47B2D614F6FF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F8E0A7FB-BCA7-41D2-BF51-1DDB139A6208}" type="sibTrans" cxnId="{45112ECE-FDDC-4E49-8624-47B2D614F6FF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569AADDF-094F-42CD-B3E7-4FC825BE20DD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величина кута не залежить від довжини його сторін, а залежить від взаємного розташування його сторін.</a:t>
          </a:r>
          <a:endParaRPr lang="ru-RU" sz="2400" i="0" dirty="0" smtClean="0"/>
        </a:p>
      </dgm:t>
    </dgm:pt>
    <dgm:pt modelId="{A2FD97B2-3AD4-4D63-BE48-7EAAE927376E}" type="parTrans" cxnId="{20583999-F231-4609-B594-CF1A33B31449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333E9FBF-B7B2-4E62-8F27-2B40A8D5D617}" type="sibTrans" cxnId="{20583999-F231-4609-B594-CF1A33B31449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74818567-7580-4913-9D2F-51DA152DCB59}" type="pres">
      <dgm:prSet presAssocID="{4E86D376-DF9B-4B61-8AB7-D78B95B1BE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A4BCA-0F5A-4FC7-A830-3A96D32CC557}" type="pres">
      <dgm:prSet presAssocID="{59ED2AA2-C16B-4CAA-93BF-57B17ED7C6D5}" presName="linNode" presStyleCnt="0"/>
      <dgm:spPr/>
    </dgm:pt>
    <dgm:pt modelId="{239BBFB4-68B1-480A-8634-FFD7CD5C9B0A}" type="pres">
      <dgm:prSet presAssocID="{59ED2AA2-C16B-4CAA-93BF-57B17ED7C6D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3A4DF-7154-412A-BF50-A28AC348B7A2}" type="pres">
      <dgm:prSet presAssocID="{59ED2AA2-C16B-4CAA-93BF-57B17ED7C6D5}" presName="descendantText" presStyleLbl="alignAccFollowNode1" presStyleIdx="0" presStyleCnt="1" custScaleX="133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583999-F231-4609-B594-CF1A33B31449}" srcId="{59ED2AA2-C16B-4CAA-93BF-57B17ED7C6D5}" destId="{569AADDF-094F-42CD-B3E7-4FC825BE20DD}" srcOrd="0" destOrd="0" parTransId="{A2FD97B2-3AD4-4D63-BE48-7EAAE927376E}" sibTransId="{333E9FBF-B7B2-4E62-8F27-2B40A8D5D617}"/>
    <dgm:cxn modelId="{6C34D4AA-A3F6-40A2-B86A-818DB235E508}" type="presOf" srcId="{59ED2AA2-C16B-4CAA-93BF-57B17ED7C6D5}" destId="{239BBFB4-68B1-480A-8634-FFD7CD5C9B0A}" srcOrd="0" destOrd="0" presId="urn:microsoft.com/office/officeart/2005/8/layout/vList5"/>
    <dgm:cxn modelId="{AF89008E-BFE5-412B-BBC0-B75F303C34A6}" type="presOf" srcId="{4E86D376-DF9B-4B61-8AB7-D78B95B1BEF3}" destId="{74818567-7580-4913-9D2F-51DA152DCB59}" srcOrd="0" destOrd="0" presId="urn:microsoft.com/office/officeart/2005/8/layout/vList5"/>
    <dgm:cxn modelId="{1A41BF7C-CEF9-4B66-912D-D028974167AA}" type="presOf" srcId="{569AADDF-094F-42CD-B3E7-4FC825BE20DD}" destId="{21C3A4DF-7154-412A-BF50-A28AC348B7A2}" srcOrd="0" destOrd="0" presId="urn:microsoft.com/office/officeart/2005/8/layout/vList5"/>
    <dgm:cxn modelId="{45112ECE-FDDC-4E49-8624-47B2D614F6FF}" srcId="{4E86D376-DF9B-4B61-8AB7-D78B95B1BEF3}" destId="{59ED2AA2-C16B-4CAA-93BF-57B17ED7C6D5}" srcOrd="0" destOrd="0" parTransId="{D8D64522-25C4-48B2-ABBB-64B18CA77189}" sibTransId="{F8E0A7FB-BCA7-41D2-BF51-1DDB139A6208}"/>
    <dgm:cxn modelId="{9FAE7E69-3AB4-4D92-AC5F-A563BEEC11E8}" type="presParOf" srcId="{74818567-7580-4913-9D2F-51DA152DCB59}" destId="{570A4BCA-0F5A-4FC7-A830-3A96D32CC557}" srcOrd="0" destOrd="0" presId="urn:microsoft.com/office/officeart/2005/8/layout/vList5"/>
    <dgm:cxn modelId="{4400E0A0-A321-4C77-91CE-8B1732FB3EC3}" type="presParOf" srcId="{570A4BCA-0F5A-4FC7-A830-3A96D32CC557}" destId="{239BBFB4-68B1-480A-8634-FFD7CD5C9B0A}" srcOrd="0" destOrd="0" presId="urn:microsoft.com/office/officeart/2005/8/layout/vList5"/>
    <dgm:cxn modelId="{7330D99A-6085-4190-AAC1-CF26858B3CB2}" type="presParOf" srcId="{570A4BCA-0F5A-4FC7-A830-3A96D32CC557}" destId="{21C3A4DF-7154-412A-BF50-A28AC348B7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254675-33B3-4A62-B2CF-6C8CA74CE11A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C892087-9835-49A5-964B-5BAD190FF752}">
      <dgm:prSet phldrT="[Текст]" custT="1"/>
      <dgm:spPr/>
      <dgm:t>
        <a:bodyPr/>
        <a:lstStyle/>
        <a:p>
          <a:pPr algn="ctr">
            <a:lnSpc>
              <a:spcPct val="80000"/>
            </a:lnSpc>
          </a:pPr>
          <a:r>
            <a:rPr lang="uk-UA" sz="2400" b="1" i="0" smtClean="0"/>
            <a:t>Виділення фігури, що вивчається із множини інших фігур </a:t>
          </a:r>
          <a:endParaRPr lang="ru-RU" sz="2400" b="1" i="0" dirty="0"/>
        </a:p>
      </dgm:t>
    </dgm:pt>
    <dgm:pt modelId="{46D2DC01-F770-4A44-B7BF-17DBA8C2054F}" type="parTrans" cxnId="{093EC368-EA16-460C-B1AF-D55E936DD77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470E3CDD-AF96-459B-B8E4-F02BD291D78D}" type="sibTrans" cxnId="{093EC368-EA16-460C-B1AF-D55E936DD77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786F56C1-5C59-459C-B624-F3EB17A0FD51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тут ми показуємо кути багатокутників.</a:t>
          </a:r>
          <a:endParaRPr lang="ru-RU" sz="2400" dirty="0"/>
        </a:p>
      </dgm:t>
    </dgm:pt>
    <dgm:pt modelId="{50EEAFBB-03AD-444C-9B37-30881BBF1717}" type="parTrans" cxnId="{E5BB808A-A3CC-43A8-B619-207A756A9AF9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19009FAD-A1FF-4AB6-9293-6FCED0E1A054}" type="sibTrans" cxnId="{E5BB808A-A3CC-43A8-B619-207A756A9AF9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55D3A5EC-AC6A-4158-9268-0C959962E4C6}" type="pres">
      <dgm:prSet presAssocID="{11254675-33B3-4A62-B2CF-6C8CA74CE1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AEC872-086B-4324-BA23-A91B7D642785}" type="pres">
      <dgm:prSet presAssocID="{EC892087-9835-49A5-964B-5BAD190FF752}" presName="linNode" presStyleCnt="0"/>
      <dgm:spPr/>
    </dgm:pt>
    <dgm:pt modelId="{742A0A57-EEDC-489D-8940-752FB496017A}" type="pres">
      <dgm:prSet presAssocID="{EC892087-9835-49A5-964B-5BAD190FF752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60AA3-87B8-4F58-AC09-E9192FE37E92}" type="pres">
      <dgm:prSet presAssocID="{EC892087-9835-49A5-964B-5BAD190FF752}" presName="descendantText" presStyleLbl="alignAccFollowNode1" presStyleIdx="0" presStyleCnt="1" custScaleX="123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2053EA-C09D-4951-BD0D-E12C8FFDD77C}" type="presOf" srcId="{EC892087-9835-49A5-964B-5BAD190FF752}" destId="{742A0A57-EEDC-489D-8940-752FB496017A}" srcOrd="0" destOrd="0" presId="urn:microsoft.com/office/officeart/2005/8/layout/vList5"/>
    <dgm:cxn modelId="{E5BB808A-A3CC-43A8-B619-207A756A9AF9}" srcId="{EC892087-9835-49A5-964B-5BAD190FF752}" destId="{786F56C1-5C59-459C-B624-F3EB17A0FD51}" srcOrd="0" destOrd="0" parTransId="{50EEAFBB-03AD-444C-9B37-30881BBF1717}" sibTransId="{19009FAD-A1FF-4AB6-9293-6FCED0E1A054}"/>
    <dgm:cxn modelId="{093EC368-EA16-460C-B1AF-D55E936DD776}" srcId="{11254675-33B3-4A62-B2CF-6C8CA74CE11A}" destId="{EC892087-9835-49A5-964B-5BAD190FF752}" srcOrd="0" destOrd="0" parTransId="{46D2DC01-F770-4A44-B7BF-17DBA8C2054F}" sibTransId="{470E3CDD-AF96-459B-B8E4-F02BD291D78D}"/>
    <dgm:cxn modelId="{665DC93A-643B-4748-884A-7015562C8AAD}" type="presOf" srcId="{786F56C1-5C59-459C-B624-F3EB17A0FD51}" destId="{6AE60AA3-87B8-4F58-AC09-E9192FE37E92}" srcOrd="0" destOrd="0" presId="urn:microsoft.com/office/officeart/2005/8/layout/vList5"/>
    <dgm:cxn modelId="{D93F9CA5-33EC-4587-9A80-A77DFF27F263}" type="presOf" srcId="{11254675-33B3-4A62-B2CF-6C8CA74CE11A}" destId="{55D3A5EC-AC6A-4158-9268-0C959962E4C6}" srcOrd="0" destOrd="0" presId="urn:microsoft.com/office/officeart/2005/8/layout/vList5"/>
    <dgm:cxn modelId="{E03C1284-B136-404F-908D-B83CCE66486E}" type="presParOf" srcId="{55D3A5EC-AC6A-4158-9268-0C959962E4C6}" destId="{62AEC872-086B-4324-BA23-A91B7D642785}" srcOrd="0" destOrd="0" presId="urn:microsoft.com/office/officeart/2005/8/layout/vList5"/>
    <dgm:cxn modelId="{8F5FD26C-7AE1-4812-8AAB-260058B80DDF}" type="presParOf" srcId="{62AEC872-086B-4324-BA23-A91B7D642785}" destId="{742A0A57-EEDC-489D-8940-752FB496017A}" srcOrd="0" destOrd="0" presId="urn:microsoft.com/office/officeart/2005/8/layout/vList5"/>
    <dgm:cxn modelId="{CDAD4115-A022-4A52-A16C-092D0B8AFEAE}" type="presParOf" srcId="{62AEC872-086B-4324-BA23-A91B7D642785}" destId="{6AE60AA3-87B8-4F58-AC09-E9192FE37E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254675-33B3-4A62-B2CF-6C8CA74CE11A}" type="doc">
      <dgm:prSet loTypeId="urn:microsoft.com/office/officeart/2005/8/layout/vList5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C5200B8-0944-44DD-A426-66C1B5EB7806}">
      <dgm:prSet phldrT="[Текст]" custT="1"/>
      <dgm:spPr/>
      <dgm:t>
        <a:bodyPr/>
        <a:lstStyle/>
        <a:p>
          <a:pPr algn="ctr">
            <a:lnSpc>
              <a:spcPct val="80000"/>
            </a:lnSpc>
          </a:pPr>
          <a:r>
            <a:rPr lang="uk-UA" sz="2400" b="1" i="0" dirty="0" smtClean="0"/>
            <a:t>Побудова геометричної фігури</a:t>
          </a:r>
          <a:endParaRPr lang="ru-RU" sz="2400" b="1" i="0" dirty="0"/>
        </a:p>
      </dgm:t>
    </dgm:pt>
    <dgm:pt modelId="{9F1456EB-1E0F-4A0B-978E-7F7F323645B1}" type="parTrans" cxnId="{A5F69E55-2A04-4ADF-8175-950A8AADC53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27B5960F-B7A7-417D-AA49-F9A9C2107831}" type="sibTrans" cxnId="{A5F69E55-2A04-4ADF-8175-950A8AADC53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4AF2BC2E-4E9F-4974-80A9-356A3E8C741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ставимо точку – це вершина кута й креслимо два  промені, які мають спільний початок (цю точку) – це сторони кута.</a:t>
          </a:r>
          <a:endParaRPr lang="ru-RU" sz="2400" dirty="0"/>
        </a:p>
      </dgm:t>
    </dgm:pt>
    <dgm:pt modelId="{9402E404-2A96-494E-A0E1-5EF89E6CDD99}" type="parTrans" cxnId="{E7D19CFE-E18A-400C-A62D-0D172F6124D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AB17CACF-632F-4B59-8C30-CF48C4F89DEC}" type="sibTrans" cxnId="{E7D19CFE-E18A-400C-A62D-0D172F6124D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55D3A5EC-AC6A-4158-9268-0C959962E4C6}" type="pres">
      <dgm:prSet presAssocID="{11254675-33B3-4A62-B2CF-6C8CA74CE1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42A30E-3C4D-495C-9E10-B23F90D58AE5}" type="pres">
      <dgm:prSet presAssocID="{BC5200B8-0944-44DD-A426-66C1B5EB7806}" presName="linNode" presStyleCnt="0"/>
      <dgm:spPr/>
    </dgm:pt>
    <dgm:pt modelId="{A6C22829-A823-437C-A914-1153DC50F383}" type="pres">
      <dgm:prSet presAssocID="{BC5200B8-0944-44DD-A426-66C1B5EB780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82E8E-32B9-4638-988B-5CB61C951344}" type="pres">
      <dgm:prSet presAssocID="{BC5200B8-0944-44DD-A426-66C1B5EB7806}" presName="descendantText" presStyleLbl="alignAccFollowNode1" presStyleIdx="0" presStyleCnt="1" custScaleX="123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D19CFE-E18A-400C-A62D-0D172F6124D7}" srcId="{BC5200B8-0944-44DD-A426-66C1B5EB7806}" destId="{4AF2BC2E-4E9F-4974-80A9-356A3E8C7415}" srcOrd="0" destOrd="0" parTransId="{9402E404-2A96-494E-A0E1-5EF89E6CDD99}" sibTransId="{AB17CACF-632F-4B59-8C30-CF48C4F89DEC}"/>
    <dgm:cxn modelId="{A5F69E55-2A04-4ADF-8175-950A8AADC53A}" srcId="{11254675-33B3-4A62-B2CF-6C8CA74CE11A}" destId="{BC5200B8-0944-44DD-A426-66C1B5EB7806}" srcOrd="0" destOrd="0" parTransId="{9F1456EB-1E0F-4A0B-978E-7F7F323645B1}" sibTransId="{27B5960F-B7A7-417D-AA49-F9A9C2107831}"/>
    <dgm:cxn modelId="{4DF10067-1062-4FED-B66B-33884A1AE8B5}" type="presOf" srcId="{4AF2BC2E-4E9F-4974-80A9-356A3E8C7415}" destId="{04E82E8E-32B9-4638-988B-5CB61C951344}" srcOrd="0" destOrd="0" presId="urn:microsoft.com/office/officeart/2005/8/layout/vList5"/>
    <dgm:cxn modelId="{AA20C95F-1AC2-4187-AB58-7076AB4420C1}" type="presOf" srcId="{11254675-33B3-4A62-B2CF-6C8CA74CE11A}" destId="{55D3A5EC-AC6A-4158-9268-0C959962E4C6}" srcOrd="0" destOrd="0" presId="urn:microsoft.com/office/officeart/2005/8/layout/vList5"/>
    <dgm:cxn modelId="{E2F50066-D597-4AB8-896C-21AC2749DBAE}" type="presOf" srcId="{BC5200B8-0944-44DD-A426-66C1B5EB7806}" destId="{A6C22829-A823-437C-A914-1153DC50F383}" srcOrd="0" destOrd="0" presId="urn:microsoft.com/office/officeart/2005/8/layout/vList5"/>
    <dgm:cxn modelId="{FC7E445D-8247-47A4-9E7A-9F9366A817BD}" type="presParOf" srcId="{55D3A5EC-AC6A-4158-9268-0C959962E4C6}" destId="{EA42A30E-3C4D-495C-9E10-B23F90D58AE5}" srcOrd="0" destOrd="0" presId="urn:microsoft.com/office/officeart/2005/8/layout/vList5"/>
    <dgm:cxn modelId="{3D6B4499-5418-4694-9D45-0177FCC82629}" type="presParOf" srcId="{EA42A30E-3C4D-495C-9E10-B23F90D58AE5}" destId="{A6C22829-A823-437C-A914-1153DC50F383}" srcOrd="0" destOrd="0" presId="urn:microsoft.com/office/officeart/2005/8/layout/vList5"/>
    <dgm:cxn modelId="{AB976AB8-1C3A-49F3-8C16-4727B23E0F41}" type="presParOf" srcId="{EA42A30E-3C4D-495C-9E10-B23F90D58AE5}" destId="{04E82E8E-32B9-4638-988B-5CB61C9513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CD38C6-904D-4A3C-941B-5C40BAF06A20}">
      <dsp:nvSpPr>
        <dsp:cNvPr id="0" name=""/>
        <dsp:cNvSpPr/>
      </dsp:nvSpPr>
      <dsp:spPr>
        <a:xfrm rot="5400000">
          <a:off x="3325973" y="-336603"/>
          <a:ext cx="5460991" cy="613420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dirty="0" smtClean="0"/>
            <a:t>В  процесі роботи з многокутниками учні отримають перші відомості про кути (кут створюють дві сторони многокутника, які виходять з однієї вершини),й вчаться показувати кути багатокутника. </a:t>
          </a:r>
          <a:endParaRPr lang="ru-RU" sz="2400" i="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dirty="0" smtClean="0"/>
            <a:t>З цією метою виконуються вправи: паперовий багатокутник розривається на частини так, щоб кожна з них містила по 1 вершині та по 2 сторони (частини сторін), які виходять з цієї вершини; звертається увага дітей на те що вершина многокутника є й вершиною відповідного кута. </a:t>
          </a:r>
          <a:endParaRPr lang="ru-RU" sz="2400" i="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smtClean="0"/>
            <a:t>Спочатку знайомимо дітей з  паперовими моделями кутів. Діти повинні виготовити їх, розірвавши паперовий багатокутник.</a:t>
          </a:r>
          <a:endParaRPr lang="ru-RU" sz="2400" i="0" kern="1200" dirty="0"/>
        </a:p>
      </dsp:txBody>
      <dsp:txXfrm rot="5400000">
        <a:off x="3325973" y="-336603"/>
        <a:ext cx="5460991" cy="6134207"/>
      </dsp:txXfrm>
    </dsp:sp>
    <dsp:sp modelId="{10C15EE0-1962-4C9E-9F11-816F7D9924E7}">
      <dsp:nvSpPr>
        <dsp:cNvPr id="0" name=""/>
        <dsp:cNvSpPr/>
      </dsp:nvSpPr>
      <dsp:spPr>
        <a:xfrm>
          <a:off x="20427" y="2666"/>
          <a:ext cx="2968938" cy="545566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dirty="0" smtClean="0"/>
            <a:t>Отримання геометричної фігури</a:t>
          </a:r>
          <a:endParaRPr lang="ru-RU" sz="2400" b="1" i="0" kern="1200" dirty="0" smtClean="0"/>
        </a:p>
        <a:p>
          <a:pPr lvl="0" defTabSz="2844800">
            <a:lnSpc>
              <a:spcPct val="80000"/>
            </a:lnSpc>
            <a:spcBef>
              <a:spcPct val="0"/>
            </a:spcBef>
          </a:pPr>
          <a:endParaRPr lang="ru-RU" sz="2400" i="0" kern="1200" dirty="0"/>
        </a:p>
      </dsp:txBody>
      <dsp:txXfrm>
        <a:off x="20427" y="2666"/>
        <a:ext cx="2968938" cy="54556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7D700B-B73D-49CA-AF7E-F1C4711A7941}">
      <dsp:nvSpPr>
        <dsp:cNvPr id="0" name=""/>
        <dsp:cNvSpPr/>
      </dsp:nvSpPr>
      <dsp:spPr>
        <a:xfrm rot="5400000">
          <a:off x="5237321" y="-2349920"/>
          <a:ext cx="1382553" cy="642803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кут столу, дошки та ін.</a:t>
          </a:r>
          <a:endParaRPr lang="ru-RU" sz="2400" i="0" kern="1200" dirty="0" smtClean="0"/>
        </a:p>
      </dsp:txBody>
      <dsp:txXfrm rot="5400000">
        <a:off x="5237321" y="-2349920"/>
        <a:ext cx="1382553" cy="6428032"/>
      </dsp:txXfrm>
    </dsp:sp>
    <dsp:sp modelId="{62113160-700D-4100-AA89-506EB45C5A56}">
      <dsp:nvSpPr>
        <dsp:cNvPr id="0" name=""/>
        <dsp:cNvSpPr/>
      </dsp:nvSpPr>
      <dsp:spPr>
        <a:xfrm>
          <a:off x="1385" y="0"/>
          <a:ext cx="2713196" cy="172819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Ілюстрація </a:t>
          </a:r>
          <a:endParaRPr lang="ru-RU" sz="2400" b="1" i="0" kern="1200" dirty="0"/>
        </a:p>
      </dsp:txBody>
      <dsp:txXfrm>
        <a:off x="1385" y="0"/>
        <a:ext cx="2713196" cy="17281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C3A4DF-7154-412A-BF50-A28AC348B7A2}">
      <dsp:nvSpPr>
        <dsp:cNvPr id="0" name=""/>
        <dsp:cNvSpPr/>
      </dsp:nvSpPr>
      <dsp:spPr>
        <a:xfrm rot="5400000">
          <a:off x="5094912" y="-2168927"/>
          <a:ext cx="1670585" cy="642608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величина кута не залежить від довжини його сторін, а залежить від взаємного розташування його сторін.</a:t>
          </a:r>
          <a:endParaRPr lang="ru-RU" sz="2400" i="0" kern="1200" dirty="0" smtClean="0"/>
        </a:p>
      </dsp:txBody>
      <dsp:txXfrm rot="5400000">
        <a:off x="5094912" y="-2168927"/>
        <a:ext cx="1670585" cy="6426086"/>
      </dsp:txXfrm>
    </dsp:sp>
    <dsp:sp modelId="{239BBFB4-68B1-480A-8634-FFD7CD5C9B0A}">
      <dsp:nvSpPr>
        <dsp:cNvPr id="0" name=""/>
        <dsp:cNvSpPr/>
      </dsp:nvSpPr>
      <dsp:spPr>
        <a:xfrm>
          <a:off x="751" y="0"/>
          <a:ext cx="2716410" cy="20882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Властивості </a:t>
          </a:r>
          <a:endParaRPr lang="ru-RU" sz="2400" b="1" i="0" kern="1200" dirty="0"/>
        </a:p>
      </dsp:txBody>
      <dsp:txXfrm>
        <a:off x="751" y="0"/>
        <a:ext cx="2716410" cy="208823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E60AA3-87B8-4F58-AC09-E9192FE37E92}">
      <dsp:nvSpPr>
        <dsp:cNvPr id="0" name=""/>
        <dsp:cNvSpPr/>
      </dsp:nvSpPr>
      <dsp:spPr>
        <a:xfrm rot="5400000">
          <a:off x="5074523" y="-1980703"/>
          <a:ext cx="1856025" cy="628143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тут ми показуємо кути багатокутників.</a:t>
          </a:r>
          <a:endParaRPr lang="ru-RU" sz="2400" kern="1200" dirty="0"/>
        </a:p>
      </dsp:txBody>
      <dsp:txXfrm rot="5400000">
        <a:off x="5074523" y="-1980703"/>
        <a:ext cx="1856025" cy="6281438"/>
      </dsp:txXfrm>
    </dsp:sp>
    <dsp:sp modelId="{742A0A57-EEDC-489D-8940-752FB496017A}">
      <dsp:nvSpPr>
        <dsp:cNvPr id="0" name=""/>
        <dsp:cNvSpPr/>
      </dsp:nvSpPr>
      <dsp:spPr>
        <a:xfrm>
          <a:off x="744" y="0"/>
          <a:ext cx="2861071" cy="23200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Виділення фігури, що вивчається із множини інших фігур </a:t>
          </a:r>
          <a:endParaRPr lang="ru-RU" sz="2400" b="1" i="0" kern="1200" dirty="0"/>
        </a:p>
      </dsp:txBody>
      <dsp:txXfrm>
        <a:off x="744" y="0"/>
        <a:ext cx="2861071" cy="232003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E82E8E-32B9-4638-988B-5CB61C951344}">
      <dsp:nvSpPr>
        <dsp:cNvPr id="0" name=""/>
        <dsp:cNvSpPr/>
      </dsp:nvSpPr>
      <dsp:spPr>
        <a:xfrm rot="5400000">
          <a:off x="5080833" y="-1988591"/>
          <a:ext cx="1843404" cy="6281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ставимо точку – це вершина кута й креслимо два  промені, які мають спільний початок (цю точку) – це сторони кута.</a:t>
          </a:r>
          <a:endParaRPr lang="ru-RU" sz="2400" kern="1200" dirty="0"/>
        </a:p>
      </dsp:txBody>
      <dsp:txXfrm rot="5400000">
        <a:off x="5080833" y="-1988591"/>
        <a:ext cx="1843404" cy="6281438"/>
      </dsp:txXfrm>
    </dsp:sp>
    <dsp:sp modelId="{A6C22829-A823-437C-A914-1153DC50F383}">
      <dsp:nvSpPr>
        <dsp:cNvPr id="0" name=""/>
        <dsp:cNvSpPr/>
      </dsp:nvSpPr>
      <dsp:spPr>
        <a:xfrm>
          <a:off x="744" y="0"/>
          <a:ext cx="2861071" cy="2304256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Побудова геометричної фігури</a:t>
          </a:r>
          <a:endParaRPr lang="ru-RU" sz="2400" b="1" i="0" kern="1200" dirty="0"/>
        </a:p>
      </dsp:txBody>
      <dsp:txXfrm>
        <a:off x="744" y="0"/>
        <a:ext cx="2861071" cy="2304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uk-UA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7C68A9-7EF7-4966-B089-61FDB88F82EA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mdesign.ru/file/ae859765/s0064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Кут (2-й клас)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401080" cy="5373216"/>
          </a:xfrm>
        </p:spPr>
        <p:txBody>
          <a:bodyPr>
            <a:normAutofit/>
          </a:bodyPr>
          <a:lstStyle/>
          <a:p>
            <a:pPr marL="0" indent="432000" algn="just">
              <a:spcAft>
                <a:spcPts val="600"/>
              </a:spcAft>
              <a:buNone/>
            </a:pP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15EE0-1962-4C9E-9F11-816F7D9924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0C15EE0-1962-4C9E-9F11-816F7D9924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CD38C6-904D-4A3C-941B-5C40BAF06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8CD38C6-904D-4A3C-941B-5C40BAF06A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Побудова кута</a:t>
            </a:r>
            <a:endParaRPr lang="ru-RU" sz="3600" dirty="0"/>
          </a:p>
        </p:txBody>
      </p:sp>
      <p:pic>
        <p:nvPicPr>
          <p:cNvPr id="1239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799"/>
            <a:ext cx="9144000" cy="209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6156176" y="3284984"/>
            <a:ext cx="45719" cy="7200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228184" y="3356992"/>
            <a:ext cx="201622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2120" y="32129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6156176" y="2420888"/>
            <a:ext cx="1296144" cy="90474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84368" y="33569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660232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Кут. Позначення кутів</a:t>
            </a:r>
            <a:endParaRPr lang="ru-RU" sz="36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43966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933056"/>
            <a:ext cx="846371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5" y="4653136"/>
            <a:ext cx="866889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411760" y="4293096"/>
            <a:ext cx="6408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42844" y="1325265"/>
            <a:ext cx="6845329" cy="6635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b="0" dirty="0" smtClean="0">
                <a:solidFill>
                  <a:schemeClr val="tx1"/>
                </a:solidFill>
              </a:rPr>
              <a:t>Що можна розповісти про трикутник?</a:t>
            </a:r>
            <a:endParaRPr lang="ru-RU" sz="2400" b="0" dirty="0" smtClean="0">
              <a:solidFill>
                <a:schemeClr val="tx1"/>
              </a:solidFill>
            </a:endParaRPr>
          </a:p>
        </p:txBody>
      </p:sp>
      <p:pic>
        <p:nvPicPr>
          <p:cNvPr id="35843" name="Picture 4" descr="Картинка 1 из 765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920875"/>
            <a:ext cx="3600450" cy="2879725"/>
          </a:xfrm>
          <a:prstGeom prst="rect">
            <a:avLst/>
          </a:prstGeom>
          <a:gradFill>
            <a:gsLst>
              <a:gs pos="0">
                <a:srgbClr val="FFC000"/>
              </a:gs>
              <a:gs pos="4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" name="Равнобедренный треугольник 1"/>
          <p:cNvSpPr/>
          <p:nvPr/>
        </p:nvSpPr>
        <p:spPr>
          <a:xfrm>
            <a:off x="5799138" y="2497138"/>
            <a:ext cx="1800225" cy="1727200"/>
          </a:xfrm>
          <a:prstGeom prst="triangle">
            <a:avLst/>
          </a:prstGeom>
          <a:gradFill>
            <a:gsLst>
              <a:gs pos="0">
                <a:srgbClr val="00B0F0"/>
              </a:gs>
              <a:gs pos="7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5845" name="TextBox 2"/>
          <p:cNvSpPr txBox="1">
            <a:spLocks noChangeArrowheads="1"/>
          </p:cNvSpPr>
          <p:nvPr/>
        </p:nvSpPr>
        <p:spPr bwMode="auto">
          <a:xfrm>
            <a:off x="6457950" y="2109788"/>
            <a:ext cx="341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35846" name="TextBox 8"/>
          <p:cNvSpPr txBox="1">
            <a:spLocks noChangeArrowheads="1"/>
          </p:cNvSpPr>
          <p:nvPr/>
        </p:nvSpPr>
        <p:spPr bwMode="auto">
          <a:xfrm>
            <a:off x="5692775" y="4173538"/>
            <a:ext cx="34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35847" name="TextBox 9"/>
          <p:cNvSpPr txBox="1">
            <a:spLocks noChangeArrowheads="1"/>
          </p:cNvSpPr>
          <p:nvPr/>
        </p:nvSpPr>
        <p:spPr bwMode="auto">
          <a:xfrm>
            <a:off x="7424738" y="4224338"/>
            <a:ext cx="347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4" name="Дуга 3"/>
          <p:cNvSpPr/>
          <p:nvPr/>
        </p:nvSpPr>
        <p:spPr>
          <a:xfrm>
            <a:off x="5715000" y="3894138"/>
            <a:ext cx="504825" cy="541337"/>
          </a:xfrm>
          <a:prstGeom prst="arc">
            <a:avLst>
              <a:gd name="adj1" fmla="val 16200000"/>
              <a:gd name="adj2" fmla="val 1026155"/>
            </a:avLst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Дуга 11"/>
          <p:cNvSpPr/>
          <p:nvPr/>
        </p:nvSpPr>
        <p:spPr>
          <a:xfrm rot="15597091">
            <a:off x="7125494" y="3869532"/>
            <a:ext cx="504825" cy="541337"/>
          </a:xfrm>
          <a:prstGeom prst="arc">
            <a:avLst>
              <a:gd name="adj1" fmla="val 16200000"/>
              <a:gd name="adj2" fmla="val 1026155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Дуга 12"/>
          <p:cNvSpPr/>
          <p:nvPr/>
        </p:nvSpPr>
        <p:spPr>
          <a:xfrm rot="7735621">
            <a:off x="6446838" y="2433638"/>
            <a:ext cx="503237" cy="541337"/>
          </a:xfrm>
          <a:prstGeom prst="arc">
            <a:avLst>
              <a:gd name="adj1" fmla="val 16200000"/>
              <a:gd name="adj2" fmla="val 1026155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7313613" y="4040188"/>
            <a:ext cx="458787" cy="268287"/>
          </a:xfrm>
          <a:prstGeom prst="straightConnector1">
            <a:avLst/>
          </a:prstGeom>
          <a:ln w="508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580063" y="4037013"/>
            <a:ext cx="455612" cy="271462"/>
          </a:xfrm>
          <a:prstGeom prst="straightConnector1">
            <a:avLst/>
          </a:prstGeom>
          <a:ln w="508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691313" y="2109788"/>
            <a:ext cx="14287" cy="593725"/>
          </a:xfrm>
          <a:prstGeom prst="straightConnector1">
            <a:avLst/>
          </a:prstGeom>
          <a:ln w="508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71472" y="5097463"/>
            <a:ext cx="52371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uk-UA" sz="2400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Трикутник має назву АВС.                                                      Сторони: АВ, ВС, АС.                                                            Кути: 1 – ВАС, 2 – АВС, 3 – ВСА. </a:t>
            </a:r>
            <a:endParaRPr lang="ru-RU" sz="2400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>
              <a:defRPr/>
            </a:pPr>
            <a:r>
              <a:rPr lang="uk-UA" sz="2400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Вершини позначаються так: А, В, С.</a:t>
            </a:r>
            <a:endParaRPr lang="ru-RU" sz="2400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8000" y="5097463"/>
            <a:ext cx="2913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uk-UA" sz="2400" i="1" dirty="0">
                <a:solidFill>
                  <a:schemeClr val="accent2">
                    <a:lumMod val="75000"/>
                  </a:schemeClr>
                </a:solidFill>
              </a:rPr>
              <a:t>Зверни увагу, як називаються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 кути.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705600" y="4543425"/>
            <a:ext cx="0" cy="554038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Кут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845" grpId="0"/>
      <p:bldP spid="35846" grpId="0"/>
      <p:bldP spid="35847" grpId="0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Прямий кут (2- й клас)</a:t>
            </a:r>
            <a:endParaRPr lang="ru-RU" sz="3600" dirty="0"/>
          </a:p>
        </p:txBody>
      </p:sp>
      <p:pic>
        <p:nvPicPr>
          <p:cNvPr id="266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6084168" cy="160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556792"/>
            <a:ext cx="29718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40968"/>
            <a:ext cx="18859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3140968"/>
            <a:ext cx="18192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140968"/>
            <a:ext cx="9334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140968"/>
            <a:ext cx="18288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5373216"/>
            <a:ext cx="7092280" cy="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5661248"/>
            <a:ext cx="5448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Объект 1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72200" y="1484784"/>
            <a:ext cx="2571750" cy="2114550"/>
          </a:xfrm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512" y="2012944"/>
            <a:ext cx="871296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Візьміть аркуш паперу та зігніть його навпіл,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Потім іще раз навпіл, як показано на малюнку;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Ви отримали </a:t>
            </a:r>
            <a:r>
              <a:rPr lang="uk-UA" sz="2400" b="1" dirty="0">
                <a:solidFill>
                  <a:srgbClr val="FF0000"/>
                </a:solidFill>
              </a:rPr>
              <a:t>прямий кут</a:t>
            </a:r>
            <a:r>
              <a:rPr lang="uk-UA" sz="2400" dirty="0"/>
              <a:t>;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Візьміть аркуш іншого кольору та зробіть те саме;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Візьміть аркуш іншого розміру – менший чи більший;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Візьміть аркуш іншої форми та спробуйте зробити те саме;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Спробуйте накласти один кут на інший. Що ви помітили?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Знайдіть прямі кути в оточуючих предметах.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uk-UA" sz="2400" dirty="0"/>
              <a:t>Прикладіть до них ваші власні кути з паперу. Що помітили?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2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76241"/>
            <a:ext cx="9144000" cy="82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6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Прямий кут. Розпізнавання</a:t>
            </a:r>
            <a:endParaRPr lang="ru-RU" sz="3600" dirty="0"/>
          </a:p>
        </p:txBody>
      </p:sp>
      <p:pic>
        <p:nvPicPr>
          <p:cNvPr id="1249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264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924944"/>
            <a:ext cx="9334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131840" y="2924944"/>
            <a:ext cx="568863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Косинець – модель прямого кута</a:t>
            </a:r>
            <a:endParaRPr lang="ru-RU" sz="3600" dirty="0"/>
          </a:p>
        </p:txBody>
      </p:sp>
      <p:pic>
        <p:nvPicPr>
          <p:cNvPr id="235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8229600" cy="97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65167"/>
            <a:ext cx="9144000" cy="128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737149" y="3284984"/>
            <a:ext cx="67804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3068960"/>
            <a:ext cx="945951" cy="6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8460432" y="2924944"/>
            <a:ext cx="6835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04248" y="3212976"/>
            <a:ext cx="32352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516216" y="3068960"/>
            <a:ext cx="576064" cy="43204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8801496">
            <a:off x="5501827" y="3019955"/>
            <a:ext cx="773779" cy="49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96136" y="2852936"/>
            <a:ext cx="3235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7382350">
            <a:off x="3817823" y="2856731"/>
            <a:ext cx="773779" cy="49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 rot="20180854">
            <a:off x="3968117" y="2761720"/>
            <a:ext cx="3235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2648801" y="3209783"/>
            <a:ext cx="67804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3059832" y="3429000"/>
            <a:ext cx="6835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4669838">
            <a:off x="1262151" y="3395493"/>
            <a:ext cx="1215933" cy="7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1907704" y="3789040"/>
            <a:ext cx="68356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186545">
            <a:off x="247223" y="2979792"/>
            <a:ext cx="773779" cy="49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467544" y="2708920"/>
            <a:ext cx="6835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115616" y="494116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Прямі кути: </a:t>
            </a:r>
            <a:r>
              <a:rPr lang="en-US" sz="2400" dirty="0" smtClean="0"/>
              <a:t>&lt;</a:t>
            </a:r>
            <a:r>
              <a:rPr lang="uk-UA" sz="2400" dirty="0" smtClean="0"/>
              <a:t>В, </a:t>
            </a:r>
            <a:r>
              <a:rPr lang="en-US" sz="2400" dirty="0" smtClean="0"/>
              <a:t>&lt;</a:t>
            </a:r>
            <a:r>
              <a:rPr lang="uk-UA" sz="2400" dirty="0" smtClean="0"/>
              <a:t>Р, </a:t>
            </a:r>
            <a:r>
              <a:rPr lang="en-US" sz="2400" dirty="0" smtClean="0"/>
              <a:t>&lt;</a:t>
            </a:r>
            <a:r>
              <a:rPr lang="uk-UA" sz="2400" dirty="0" smtClean="0"/>
              <a:t>К. </a:t>
            </a:r>
            <a:endParaRPr lang="ru-RU" sz="2400" dirty="0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3556" name="Формула" r:id="rId8" imgW="114120" imgH="2156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15616" y="5445224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Кути, більше прямого: </a:t>
            </a:r>
            <a:r>
              <a:rPr lang="en-US" sz="2400" dirty="0" smtClean="0"/>
              <a:t>&lt;</a:t>
            </a:r>
            <a:r>
              <a:rPr lang="uk-UA" sz="2400" dirty="0" smtClean="0"/>
              <a:t>А, </a:t>
            </a:r>
            <a:r>
              <a:rPr lang="en-US" sz="2400" dirty="0" smtClean="0"/>
              <a:t>&lt;</a:t>
            </a:r>
            <a:r>
              <a:rPr lang="uk-UA" sz="2400" dirty="0" smtClean="0"/>
              <a:t>С. 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115616" y="5949280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Кути, менше прямого: </a:t>
            </a:r>
            <a:r>
              <a:rPr lang="en-US" sz="2400" dirty="0" smtClean="0"/>
              <a:t>&lt;</a:t>
            </a:r>
            <a:r>
              <a:rPr lang="uk-UA" sz="2400" dirty="0" smtClean="0"/>
              <a:t>М , </a:t>
            </a:r>
            <a:r>
              <a:rPr lang="en-US" sz="2400" dirty="0" smtClean="0"/>
              <a:t>&lt;</a:t>
            </a:r>
            <a:r>
              <a:rPr lang="uk-UA" sz="2400" dirty="0" smtClean="0"/>
              <a:t>О.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 animBg="1"/>
      <p:bldP spid="15" grpId="0" animBg="1"/>
      <p:bldP spid="17" grpId="0" animBg="1"/>
      <p:bldP spid="19" grpId="0" animBg="1"/>
      <p:bldP spid="21" grpId="0" animBg="1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Креслення кутів</a:t>
            </a:r>
            <a:endParaRPr lang="ru-RU" sz="3600" dirty="0"/>
          </a:p>
        </p:txBody>
      </p:sp>
      <p:pic>
        <p:nvPicPr>
          <p:cNvPr id="1259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8964488" cy="291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лилиния 5"/>
          <p:cNvSpPr/>
          <p:nvPr/>
        </p:nvSpPr>
        <p:spPr>
          <a:xfrm>
            <a:off x="1331843" y="3142423"/>
            <a:ext cx="596348" cy="286578"/>
          </a:xfrm>
          <a:custGeom>
            <a:avLst/>
            <a:gdLst>
              <a:gd name="connsiteX0" fmla="*/ 0 w 596348"/>
              <a:gd name="connsiteY0" fmla="*/ 296517 h 296517"/>
              <a:gd name="connsiteX1" fmla="*/ 178905 w 596348"/>
              <a:gd name="connsiteY1" fmla="*/ 38100 h 296517"/>
              <a:gd name="connsiteX2" fmla="*/ 457200 w 596348"/>
              <a:gd name="connsiteY2" fmla="*/ 67917 h 296517"/>
              <a:gd name="connsiteX3" fmla="*/ 596348 w 596348"/>
              <a:gd name="connsiteY3" fmla="*/ 226943 h 296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6348" h="296517">
                <a:moveTo>
                  <a:pt x="0" y="296517"/>
                </a:moveTo>
                <a:cubicBezTo>
                  <a:pt x="51352" y="186358"/>
                  <a:pt x="102705" y="76200"/>
                  <a:pt x="178905" y="38100"/>
                </a:cubicBezTo>
                <a:cubicBezTo>
                  <a:pt x="255105" y="0"/>
                  <a:pt x="387626" y="36443"/>
                  <a:pt x="457200" y="67917"/>
                </a:cubicBezTo>
                <a:cubicBezTo>
                  <a:pt x="526774" y="99391"/>
                  <a:pt x="561561" y="163167"/>
                  <a:pt x="596348" y="22694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126974" y="3250096"/>
            <a:ext cx="236883" cy="477078"/>
          </a:xfrm>
          <a:custGeom>
            <a:avLst/>
            <a:gdLst>
              <a:gd name="connsiteX0" fmla="*/ 0 w 236883"/>
              <a:gd name="connsiteY0" fmla="*/ 0 h 477078"/>
              <a:gd name="connsiteX1" fmla="*/ 198783 w 236883"/>
              <a:gd name="connsiteY1" fmla="*/ 149087 h 477078"/>
              <a:gd name="connsiteX2" fmla="*/ 208722 w 236883"/>
              <a:gd name="connsiteY2" fmla="*/ 337930 h 477078"/>
              <a:gd name="connsiteX3" fmla="*/ 29817 w 236883"/>
              <a:gd name="connsiteY3" fmla="*/ 477078 h 47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883" h="477078">
                <a:moveTo>
                  <a:pt x="0" y="0"/>
                </a:moveTo>
                <a:cubicBezTo>
                  <a:pt x="81998" y="46382"/>
                  <a:pt x="163996" y="92765"/>
                  <a:pt x="198783" y="149087"/>
                </a:cubicBezTo>
                <a:cubicBezTo>
                  <a:pt x="233570" y="205409"/>
                  <a:pt x="236883" y="283265"/>
                  <a:pt x="208722" y="337930"/>
                </a:cubicBezTo>
                <a:cubicBezTo>
                  <a:pt x="180561" y="392595"/>
                  <a:pt x="105189" y="434836"/>
                  <a:pt x="29817" y="477078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500809" y="3697357"/>
            <a:ext cx="526774" cy="241851"/>
          </a:xfrm>
          <a:custGeom>
            <a:avLst/>
            <a:gdLst>
              <a:gd name="connsiteX0" fmla="*/ 526774 w 526774"/>
              <a:gd name="connsiteY0" fmla="*/ 0 h 241851"/>
              <a:gd name="connsiteX1" fmla="*/ 347869 w 526774"/>
              <a:gd name="connsiteY1" fmla="*/ 208721 h 241851"/>
              <a:gd name="connsiteX2" fmla="*/ 129208 w 526774"/>
              <a:gd name="connsiteY2" fmla="*/ 198782 h 241851"/>
              <a:gd name="connsiteX3" fmla="*/ 0 w 526774"/>
              <a:gd name="connsiteY3" fmla="*/ 0 h 241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774" h="241851">
                <a:moveTo>
                  <a:pt x="526774" y="0"/>
                </a:moveTo>
                <a:cubicBezTo>
                  <a:pt x="470452" y="87795"/>
                  <a:pt x="414130" y="175591"/>
                  <a:pt x="347869" y="208721"/>
                </a:cubicBezTo>
                <a:cubicBezTo>
                  <a:pt x="281608" y="241851"/>
                  <a:pt x="187186" y="233569"/>
                  <a:pt x="129208" y="198782"/>
                </a:cubicBezTo>
                <a:cubicBezTo>
                  <a:pt x="71230" y="163995"/>
                  <a:pt x="35615" y="81997"/>
                  <a:pt x="0" y="0"/>
                </a:cubicBezTo>
              </a:path>
            </a:pathLst>
          </a:cu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929309" y="3359426"/>
            <a:ext cx="293204" cy="487017"/>
          </a:xfrm>
          <a:custGeom>
            <a:avLst/>
            <a:gdLst>
              <a:gd name="connsiteX0" fmla="*/ 183874 w 293204"/>
              <a:gd name="connsiteY0" fmla="*/ 0 h 487017"/>
              <a:gd name="connsiteX1" fmla="*/ 24848 w 293204"/>
              <a:gd name="connsiteY1" fmla="*/ 178904 h 487017"/>
              <a:gd name="connsiteX2" fmla="*/ 44726 w 293204"/>
              <a:gd name="connsiteY2" fmla="*/ 377687 h 487017"/>
              <a:gd name="connsiteX3" fmla="*/ 293204 w 293204"/>
              <a:gd name="connsiteY3" fmla="*/ 487017 h 48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204" h="487017">
                <a:moveTo>
                  <a:pt x="183874" y="0"/>
                </a:moveTo>
                <a:cubicBezTo>
                  <a:pt x="115956" y="57978"/>
                  <a:pt x="48039" y="115956"/>
                  <a:pt x="24848" y="178904"/>
                </a:cubicBezTo>
                <a:cubicBezTo>
                  <a:pt x="1657" y="241852"/>
                  <a:pt x="0" y="326335"/>
                  <a:pt x="44726" y="377687"/>
                </a:cubicBezTo>
                <a:cubicBezTo>
                  <a:pt x="89452" y="429039"/>
                  <a:pt x="293204" y="487017"/>
                  <a:pt x="293204" y="487017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419872" y="2780928"/>
            <a:ext cx="0" cy="12961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19872" y="4077072"/>
            <a:ext cx="15841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508104" y="3068960"/>
            <a:ext cx="0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08104" y="3068960"/>
            <a:ext cx="129614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308304" y="3284984"/>
            <a:ext cx="0" cy="108012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6228184" y="4365104"/>
            <a:ext cx="108012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812360" y="3068960"/>
            <a:ext cx="1008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820472" y="3068960"/>
            <a:ext cx="0" cy="792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Види кутів. </a:t>
            </a:r>
            <a:r>
              <a:rPr lang="uk-UA" sz="3600" dirty="0" smtClean="0"/>
              <a:t>Підготовка (4 клас)</a:t>
            </a:r>
            <a:endParaRPr lang="ru-RU" sz="3600" dirty="0"/>
          </a:p>
        </p:txBody>
      </p:sp>
      <p:pic>
        <p:nvPicPr>
          <p:cNvPr id="155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6858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543175"/>
            <a:ext cx="84963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Гострий кут. Тупий кут. Ознайомлення</a:t>
            </a:r>
            <a:endParaRPr lang="ru-RU" sz="3600" dirty="0"/>
          </a:p>
        </p:txBody>
      </p:sp>
      <p:pic>
        <p:nvPicPr>
          <p:cNvPr id="156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1248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899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Одержання кута</a:t>
            </a:r>
            <a:endParaRPr lang="ru-RU" sz="36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1953" b="53605"/>
          <a:stretch>
            <a:fillRect/>
          </a:stretch>
        </p:blipFill>
        <p:spPr bwMode="auto">
          <a:xfrm>
            <a:off x="2728912" y="2940050"/>
            <a:ext cx="1771080" cy="106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l="48047" b="53605"/>
          <a:stretch>
            <a:fillRect/>
          </a:stretch>
        </p:blipFill>
        <p:spPr bwMode="auto">
          <a:xfrm>
            <a:off x="4499992" y="2940050"/>
            <a:ext cx="1915095" cy="106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t="46395" r="51954"/>
          <a:stretch>
            <a:fillRect/>
          </a:stretch>
        </p:blipFill>
        <p:spPr bwMode="auto">
          <a:xfrm>
            <a:off x="2728912" y="4005064"/>
            <a:ext cx="1771080" cy="123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l="48046" t="46395"/>
          <a:stretch>
            <a:fillRect/>
          </a:stretch>
        </p:blipFill>
        <p:spPr bwMode="auto">
          <a:xfrm>
            <a:off x="4499992" y="4005064"/>
            <a:ext cx="1915095" cy="123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68363E-6 L 0.13143 -0.1741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8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0259E-6 L 0.06858 0.1727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8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8363E-6 L -0.09218 -0.1741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-8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0259E-6 L -0.14722 0.172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153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" y="3212976"/>
            <a:ext cx="90582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29600" cy="173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912"/>
            <a:ext cx="89344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/>
              <a:t>Кут</a:t>
            </a:r>
            <a:endParaRPr lang="ru-RU" sz="36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941168"/>
            <a:ext cx="838310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424936" cy="29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/>
              <a:t>Кут</a:t>
            </a:r>
            <a:endParaRPr lang="ru-RU" sz="3600" dirty="0"/>
          </a:p>
        </p:txBody>
      </p:sp>
      <p:pic>
        <p:nvPicPr>
          <p:cNvPr id="1218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820472" cy="1708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/>
              <a:t>Кут</a:t>
            </a:r>
            <a:endParaRPr lang="ru-RU" sz="3600" dirty="0"/>
          </a:p>
        </p:txBody>
      </p:sp>
      <p:pic>
        <p:nvPicPr>
          <p:cNvPr id="3891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229600" cy="148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6992"/>
            <a:ext cx="9144000" cy="234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Кут. Креслення кута</a:t>
            </a:r>
            <a:endParaRPr lang="ru-RU" sz="3600" dirty="0"/>
          </a:p>
        </p:txBody>
      </p:sp>
      <p:pic>
        <p:nvPicPr>
          <p:cNvPr id="1228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229600" cy="182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7032"/>
            <a:ext cx="9144000" cy="235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1403648" y="566124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7"/>
          </p:cNvCxnSpPr>
          <p:nvPr/>
        </p:nvCxnSpPr>
        <p:spPr>
          <a:xfrm flipV="1">
            <a:off x="1465111" y="5661248"/>
            <a:ext cx="2242793" cy="105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7"/>
          </p:cNvCxnSpPr>
          <p:nvPr/>
        </p:nvCxnSpPr>
        <p:spPr>
          <a:xfrm flipV="1">
            <a:off x="1465111" y="4653136"/>
            <a:ext cx="1882753" cy="10186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/>
              <a:t>Кут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412776"/>
          <a:ext cx="91440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0" y="3212976"/>
          <a:ext cx="914400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113160-700D-4100-AA89-506EB45C5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2113160-700D-4100-AA89-506EB45C5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7D700B-B73D-49CA-AF7E-F1C4711A7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87D700B-B73D-49CA-AF7E-F1C4711A79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9BBFB4-68B1-480A-8634-FFD7CD5C9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39BBFB4-68B1-480A-8634-FFD7CD5C9B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C3A4DF-7154-412A-BF50-A28AC348B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21C3A4DF-7154-412A-BF50-A28AC348B7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3571882" y="4598242"/>
            <a:ext cx="1571625" cy="1274763"/>
          </a:xfrm>
          <a:prstGeom prst="line">
            <a:avLst/>
          </a:prstGeom>
          <a:ln w="165100" cap="rnd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3643320" y="5312617"/>
            <a:ext cx="1857375" cy="560388"/>
          </a:xfrm>
          <a:prstGeom prst="line">
            <a:avLst/>
          </a:prstGeom>
          <a:ln w="165100" cap="rnd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3571882" y="5812680"/>
            <a:ext cx="2000250" cy="69850"/>
          </a:xfrm>
          <a:prstGeom prst="line">
            <a:avLst/>
          </a:prstGeom>
          <a:ln w="165100" cap="rnd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3571882" y="5884117"/>
            <a:ext cx="1857375" cy="857250"/>
          </a:xfrm>
          <a:prstGeom prst="line">
            <a:avLst/>
          </a:prstGeom>
          <a:ln w="165100" cap="rnd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01031"/>
            <a:ext cx="8572560" cy="63182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uk-UA" sz="2400" b="0" dirty="0" smtClean="0">
                <a:solidFill>
                  <a:schemeClr val="tx1"/>
                </a:solidFill>
                <a:latin typeface="+mn-lt"/>
              </a:rPr>
              <a:t>Виготовимо рухомий кут, розмір якого можна змінювати – робити більше або менше.</a:t>
            </a:r>
            <a:endParaRPr lang="ru-RU" sz="2400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2608269" y="4990355"/>
            <a:ext cx="1928813" cy="1588"/>
          </a:xfrm>
          <a:prstGeom prst="line">
            <a:avLst/>
          </a:prstGeom>
          <a:ln w="165100" cap="rnd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00" name="Picture 4" descr="D:\Документы Тани\Матеріали для нових презентацій\Зображення\Кнопки, значки\Symbol-Restrict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7" y="573965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7158" y="2132563"/>
            <a:ext cx="7358114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  <a:buFont typeface="Arial" charset="0"/>
              <a:buChar char="•"/>
            </a:pPr>
            <a:r>
              <a:rPr lang="uk-UA" sz="2400" dirty="0" smtClean="0"/>
              <a:t> виклади </a:t>
            </a:r>
            <a:r>
              <a:rPr lang="uk-UA" sz="2400" dirty="0"/>
              <a:t>будь-який за величиною кут;</a:t>
            </a:r>
          </a:p>
          <a:p>
            <a:pPr marL="182563" indent="-182563" algn="just">
              <a:spcAft>
                <a:spcPts val="600"/>
              </a:spcAft>
              <a:buFont typeface="Arial" charset="0"/>
              <a:buChar char="•"/>
            </a:pPr>
            <a:r>
              <a:rPr lang="uk-UA" sz="2400" dirty="0"/>
              <a:t> тепер розклади більший кут;</a:t>
            </a:r>
          </a:p>
          <a:p>
            <a:pPr marL="182563" indent="-182563" algn="just">
              <a:spcAft>
                <a:spcPts val="600"/>
              </a:spcAft>
              <a:buFont typeface="Arial" charset="0"/>
              <a:buChar char="•"/>
            </a:pPr>
            <a:r>
              <a:rPr lang="uk-UA" sz="2400" dirty="0"/>
              <a:t> іще більший від попереднього;</a:t>
            </a:r>
          </a:p>
          <a:p>
            <a:pPr marL="182563" indent="-182563" algn="just">
              <a:spcAft>
                <a:spcPts val="600"/>
              </a:spcAft>
              <a:buFont typeface="Arial" charset="0"/>
              <a:buChar char="•"/>
            </a:pPr>
            <a:r>
              <a:rPr lang="uk-UA" sz="2400" dirty="0"/>
              <a:t> менший за нього.</a:t>
            </a:r>
            <a:endParaRPr lang="ru-RU" sz="2400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Кут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/>
              <a:t>Кут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0" y="3789040"/>
          <a:ext cx="9144000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2A0A57-EEDC-489D-8940-752FB49601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42A0A57-EEDC-489D-8940-752FB49601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E60AA3-87B8-4F58-AC09-E9192FE37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AE60AA3-87B8-4F58-AC09-E9192FE37E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C22829-A823-437C-A914-1153DC50F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A6C22829-A823-437C-A914-1153DC50F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E82E8E-32B9-4638-988B-5CB61C951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04E82E8E-32B9-4638-988B-5CB61C9513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3442</TotalTime>
  <Words>434</Words>
  <Application>Microsoft Office PowerPoint</Application>
  <PresentationFormat>Экран (4:3)</PresentationFormat>
  <Paragraphs>58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Модульная</vt:lpstr>
      <vt:lpstr>Формула</vt:lpstr>
      <vt:lpstr>Кут (2-й клас)</vt:lpstr>
      <vt:lpstr>Одержання кута</vt:lpstr>
      <vt:lpstr>Кут</vt:lpstr>
      <vt:lpstr>Кут</vt:lpstr>
      <vt:lpstr>Кут</vt:lpstr>
      <vt:lpstr>Кут. Креслення кута</vt:lpstr>
      <vt:lpstr>Кут</vt:lpstr>
      <vt:lpstr>Виготовимо рухомий кут, розмір якого можна змінювати – робити більше або менше.</vt:lpstr>
      <vt:lpstr>Кут</vt:lpstr>
      <vt:lpstr>Побудова кута</vt:lpstr>
      <vt:lpstr>Кут. Позначення кутів</vt:lpstr>
      <vt:lpstr>Що можна розповісти про трикутник?</vt:lpstr>
      <vt:lpstr>Прямий кут (2- й клас)</vt:lpstr>
      <vt:lpstr>Слайд 14</vt:lpstr>
      <vt:lpstr>Прямий кут. Розпізнавання</vt:lpstr>
      <vt:lpstr>Косинець – модель прямого кута</vt:lpstr>
      <vt:lpstr>Креслення кутів</vt:lpstr>
      <vt:lpstr>Види кутів. Підготовка (4 клас)</vt:lpstr>
      <vt:lpstr>Гострий кут. Тупий кут. Ознайомлення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Marinochka</cp:lastModifiedBy>
  <cp:revision>176</cp:revision>
  <dcterms:created xsi:type="dcterms:W3CDTF">2013-04-21T11:56:15Z</dcterms:created>
  <dcterms:modified xsi:type="dcterms:W3CDTF">2016-07-28T19:27:33Z</dcterms:modified>
</cp:coreProperties>
</file>