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57" r:id="rId3"/>
    <p:sldId id="258" r:id="rId4"/>
    <p:sldId id="268" r:id="rId5"/>
    <p:sldId id="260" r:id="rId6"/>
    <p:sldId id="272" r:id="rId7"/>
    <p:sldId id="273" r:id="rId8"/>
    <p:sldId id="281" r:id="rId9"/>
    <p:sldId id="284" r:id="rId10"/>
    <p:sldId id="274" r:id="rId11"/>
    <p:sldId id="277" r:id="rId12"/>
    <p:sldId id="276" r:id="rId13"/>
    <p:sldId id="278" r:id="rId14"/>
    <p:sldId id="265" r:id="rId15"/>
    <p:sldId id="264" r:id="rId16"/>
    <p:sldId id="263" r:id="rId17"/>
    <p:sldId id="262" r:id="rId18"/>
    <p:sldId id="266" r:id="rId19"/>
    <p:sldId id="279" r:id="rId20"/>
    <p:sldId id="286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828A"/>
    <a:srgbClr val="F8A764"/>
    <a:srgbClr val="F5801F"/>
    <a:srgbClr val="2DE73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8E1D-6BFF-466C-94BC-AE21B2BC2EAE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84159-0F35-428F-97A6-6B862F86F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84159-0F35-428F-97A6-6B862F86FE6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96975"/>
            <a:ext cx="8153400" cy="419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57BF-1B56-473E-A784-897BAEAB1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ublic\Music\Sample%20Music\&#1056;&#164;&#1056;&#1105;&#1056;&#183;&#1056;&#1112;&#1056;&#1105;&#1056;&#1029;&#1057;&#1107;&#1057;&#8218;&#1056;&#1108;&#1056;&#176;%20&#1056;&#1027;&#1056;&#187;&#1056;&#1109;&#1057;&#8225;&#1056;&#1108;&#1056;&#176;.mp4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4305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Тема. 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Elena\Pictures\звоно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7166"/>
            <a:ext cx="25002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4294967295"/>
          </p:nvPr>
        </p:nvSpPr>
        <p:spPr>
          <a:xfrm>
            <a:off x="0" y="2428875"/>
            <a:ext cx="9144000" cy="3209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і цифра </a:t>
            </a:r>
            <a:r>
              <a:rPr lang="en-US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zhenya\Рабочий стол\ГОТОВОЕ НА ДИСКИ\НАЧАЛКА НА ДИСК\Урок 17 Число и цифра 5\Иллюстрации\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42915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zhenya\Рабочий стол\ГОТОВОЕ НА ДИСКИ\НАЧАЛКА НА ДИСК\Урок 17 Число и цифра 5\Иллюстрации\число 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6433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8860" y="357166"/>
            <a:ext cx="4610100" cy="6264275"/>
          </a:xfrm>
        </p:spPr>
      </p:pic>
      <p:sp>
        <p:nvSpPr>
          <p:cNvPr id="4" name="Овал 3"/>
          <p:cNvSpPr/>
          <p:nvPr/>
        </p:nvSpPr>
        <p:spPr>
          <a:xfrm>
            <a:off x="4786314" y="2928934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6314" y="2928934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18519E-6 C -0.02917 0.07661 -0.05833 0.15324 -0.06771 0.18263 C -0.07708 0.21203 -0.06476 0.17638 -0.05642 0.17615 C -0.04809 0.17592 -0.02865 0.178 -0.01771 0.18055 C -0.00677 0.1831 0.00295 0.18773 0.00972 0.1912 C 0.01649 0.19467 0.01719 0.19421 0.02257 0.20208 C 0.02795 0.20995 0.03715 0.22685 0.04201 0.23865 C 0.04687 0.25046 0.05 0.26111 0.05156 0.27291 C 0.05312 0.28472 0.05347 0.29583 0.05156 0.30949 C 0.04965 0.32314 0.04618 0.33935 0.04028 0.35486 C 0.03437 0.37036 0.0276 0.38819 0.01614 0.40208 C 0.00469 0.41597 -0.01476 0.43217 -0.02899 0.43865 C -0.04323 0.44513 -0.05695 0.44398 -0.06927 0.44074 C -0.0816 0.43749 -0.09445 0.42893 -0.10313 0.41921 C -0.11181 0.40949 -0.11806 0.38842 -0.12101 0.38263 " pathEditMode="relative" ptsTypes="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0.00608 0.00417 0.01233 0.00833 0.01771 0.01088 C 0.02309 0.01343 0.02778 0.01389 0.03229 0.01505 C 0.0368 0.0162 0.03976 0.0169 0.04514 0.01736 C 0.05052 0.01782 0.05903 0.01736 0.06458 0.01736 C 0.07014 0.01736 0.07292 0.01806 0.07899 0.01736 C 0.08507 0.01667 0.0941 0.01551 0.10156 0.01296 C 0.10903 0.01042 0.11667 0.00625 0.12413 0.00231 C 0.1316 -0.00162 0.13924 -0.00625 0.14687 -0.01065 " pathEditMode="relative" ptsTypes="aaaaaaaaA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428596" y="3714752"/>
            <a:ext cx="8715404" cy="357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28596" y="3714752"/>
            <a:ext cx="7643866" cy="7302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285720" y="3643314"/>
            <a:ext cx="214314" cy="214314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1428728" y="3643314"/>
            <a:ext cx="214313" cy="214314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2714612" y="3643314"/>
            <a:ext cx="214313" cy="214314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5357818" y="3714752"/>
            <a:ext cx="214315" cy="214314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6715140" y="3714752"/>
            <a:ext cx="214314" cy="214314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8001024" y="3714752"/>
            <a:ext cx="214314" cy="214314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Содержимое 44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4000" dirty="0" smtClean="0"/>
              <a:t>                                                         </a:t>
            </a:r>
            <a:r>
              <a:rPr lang="ru-RU" sz="8000" b="1" dirty="0" smtClean="0"/>
              <a:t>5</a:t>
            </a:r>
            <a:endParaRPr lang="ru-RU" sz="8000" dirty="0" smtClean="0"/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sz="5400" b="1" dirty="0" smtClean="0"/>
              <a:t>1</a:t>
            </a:r>
            <a:r>
              <a:rPr lang="ru-RU" sz="4000" b="1" dirty="0" smtClean="0"/>
              <a:t>         </a:t>
            </a:r>
            <a:r>
              <a:rPr lang="ru-RU" sz="4800" b="1" dirty="0" smtClean="0"/>
              <a:t> 2        3     4                   6</a:t>
            </a:r>
            <a:endParaRPr lang="ru-RU" sz="4800" dirty="0" smtClean="0"/>
          </a:p>
        </p:txBody>
      </p:sp>
      <p:sp>
        <p:nvSpPr>
          <p:cNvPr id="46" name="Дуга 45"/>
          <p:cNvSpPr/>
          <p:nvPr/>
        </p:nvSpPr>
        <p:spPr>
          <a:xfrm>
            <a:off x="6715140" y="3429000"/>
            <a:ext cx="1357322" cy="500066"/>
          </a:xfrm>
          <a:prstGeom prst="arc">
            <a:avLst>
              <a:gd name="adj1" fmla="val 11065465"/>
              <a:gd name="adj2" fmla="val 31511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>
            <a:off x="5581656" y="3500438"/>
            <a:ext cx="1357322" cy="509590"/>
          </a:xfrm>
          <a:prstGeom prst="arc">
            <a:avLst>
              <a:gd name="adj1" fmla="val 10716385"/>
              <a:gd name="adj2" fmla="val 2023739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18027809">
            <a:off x="6457033" y="3441857"/>
            <a:ext cx="345214" cy="26159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14100008" flipV="1">
            <a:off x="6725011" y="3399119"/>
            <a:ext cx="280938" cy="344765"/>
          </a:xfrm>
          <a:prstGeom prst="downArrow">
            <a:avLst>
              <a:gd name="adj1" fmla="val 50000"/>
              <a:gd name="adj2" fmla="val 7476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4214810" y="3643314"/>
            <a:ext cx="285752" cy="214314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 rot="16200000">
            <a:off x="-250065" y="2821777"/>
            <a:ext cx="3714776" cy="2214578"/>
          </a:xfrm>
          <a:prstGeom prst="triangle">
            <a:avLst>
              <a:gd name="adj" fmla="val 53874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</a:t>
            </a: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9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643174" y="3859216"/>
            <a:ext cx="6000792" cy="698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2643176" y="5786453"/>
            <a:ext cx="5929353" cy="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5357818" y="3929066"/>
            <a:ext cx="3643338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714612" y="2071678"/>
            <a:ext cx="5857916" cy="714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6715140" y="3929066"/>
            <a:ext cx="3786214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251059" y="3893347"/>
            <a:ext cx="3499668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3786182" y="3929066"/>
            <a:ext cx="3643338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143240" y="2857496"/>
            <a:ext cx="500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/>
              <a:t>4</a:t>
            </a:r>
            <a:r>
              <a:rPr lang="uk-UA" b="1" dirty="0" smtClean="0"/>
              <a:t>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4429124" y="2786058"/>
            <a:ext cx="714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/>
              <a:t>3</a:t>
            </a:r>
            <a:endParaRPr lang="ru-RU" sz="7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29124" y="4572008"/>
            <a:ext cx="500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/>
              <a:t>2</a:t>
            </a:r>
            <a:endParaRPr lang="ru-RU" sz="7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928926" y="4714884"/>
            <a:ext cx="571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 </a:t>
            </a:r>
            <a:endParaRPr lang="ru-RU" sz="4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143636" y="2786058"/>
            <a:ext cx="571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/>
              <a:t>2</a:t>
            </a:r>
            <a:endParaRPr lang="ru-RU" sz="7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357950" y="4500570"/>
            <a:ext cx="571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/>
              <a:t>3</a:t>
            </a:r>
            <a:endParaRPr lang="ru-RU" sz="7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072066" y="4857760"/>
            <a:ext cx="936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     </a:t>
            </a:r>
            <a:r>
              <a:rPr lang="uk-UA" sz="4000" b="1" dirty="0" smtClean="0"/>
              <a:t> </a:t>
            </a:r>
            <a:endParaRPr lang="ru-RU" sz="4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72396" y="4500570"/>
            <a:ext cx="8611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7200" b="1" dirty="0" smtClean="0">
                <a:solidFill>
                  <a:prstClr val="black"/>
                </a:solidFill>
              </a:rPr>
              <a:t>4 </a:t>
            </a:r>
            <a:endParaRPr lang="ru-RU" sz="7200" dirty="0">
              <a:solidFill>
                <a:prstClr val="black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214678" y="4500570"/>
            <a:ext cx="500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200" b="1" dirty="0" smtClean="0">
                <a:solidFill>
                  <a:prstClr val="black"/>
                </a:solidFill>
              </a:rPr>
              <a:t>1</a:t>
            </a:r>
            <a:endParaRPr lang="ru-RU" sz="7200" b="1" dirty="0">
              <a:solidFill>
                <a:prstClr val="black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143241" y="3982998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421157" y="3244334"/>
            <a:ext cx="150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573557" y="3396734"/>
            <a:ext cx="150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286644" y="3549134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725957" y="3549134"/>
            <a:ext cx="774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500958" y="2571744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25957" y="3549134"/>
            <a:ext cx="131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357818" y="3549134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8" name="Текст 87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</a:t>
            </a:r>
            <a:r>
              <a:rPr lang="ru-RU" sz="7200" b="1" dirty="0" smtClean="0"/>
              <a:t>1</a:t>
            </a:r>
            <a:r>
              <a:rPr lang="ru-RU" dirty="0" smtClean="0"/>
              <a:t>                                                         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725957" y="3549134"/>
            <a:ext cx="150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26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71550" y="1700212"/>
            <a:ext cx="7345363" cy="1047750"/>
            <a:chOff x="340" y="799"/>
            <a:chExt cx="4627" cy="660"/>
          </a:xfrm>
        </p:grpSpPr>
        <p:sp>
          <p:nvSpPr>
            <p:cNvPr id="5126" name="Freeform 5"/>
            <p:cNvSpPr>
              <a:spLocks/>
            </p:cNvSpPr>
            <p:nvPr/>
          </p:nvSpPr>
          <p:spPr bwMode="auto">
            <a:xfrm>
              <a:off x="340" y="981"/>
              <a:ext cx="4627" cy="478"/>
            </a:xfrm>
            <a:custGeom>
              <a:avLst/>
              <a:gdLst>
                <a:gd name="T0" fmla="*/ 0 w 1809"/>
                <a:gd name="T1" fmla="*/ 11747 h 297"/>
                <a:gd name="T2" fmla="*/ 758539 w 1809"/>
                <a:gd name="T3" fmla="*/ 5844 h 297"/>
                <a:gd name="T4" fmla="*/ 926791 w 1809"/>
                <a:gd name="T5" fmla="*/ 3248 h 297"/>
                <a:gd name="T6" fmla="*/ 1392149 w 1809"/>
                <a:gd name="T7" fmla="*/ 1313 h 297"/>
                <a:gd name="T8" fmla="*/ 1897930 w 1809"/>
                <a:gd name="T9" fmla="*/ 1935 h 297"/>
                <a:gd name="T10" fmla="*/ 2108452 w 1809"/>
                <a:gd name="T11" fmla="*/ 1313 h 297"/>
                <a:gd name="T12" fmla="*/ 3162101 w 1809"/>
                <a:gd name="T13" fmla="*/ 2601 h 297"/>
                <a:gd name="T14" fmla="*/ 3711238 w 1809"/>
                <a:gd name="T15" fmla="*/ 7157 h 297"/>
                <a:gd name="T16" fmla="*/ 4006381 w 1809"/>
                <a:gd name="T17" fmla="*/ 8475 h 297"/>
                <a:gd name="T18" fmla="*/ 4301407 w 1809"/>
                <a:gd name="T19" fmla="*/ 11073 h 297"/>
                <a:gd name="T20" fmla="*/ 4385125 w 1809"/>
                <a:gd name="T21" fmla="*/ 13682 h 297"/>
                <a:gd name="T22" fmla="*/ 4638014 w 1809"/>
                <a:gd name="T23" fmla="*/ 15658 h 297"/>
                <a:gd name="T24" fmla="*/ 4764887 w 1809"/>
                <a:gd name="T25" fmla="*/ 18269 h 297"/>
                <a:gd name="T26" fmla="*/ 5482518 w 1809"/>
                <a:gd name="T27" fmla="*/ 21512 h 297"/>
                <a:gd name="T28" fmla="*/ 6704199 w 1809"/>
                <a:gd name="T29" fmla="*/ 20894 h 297"/>
                <a:gd name="T30" fmla="*/ 7675536 w 1809"/>
                <a:gd name="T31" fmla="*/ 12397 h 297"/>
                <a:gd name="T32" fmla="*/ 7928110 w 1809"/>
                <a:gd name="T33" fmla="*/ 9763 h 297"/>
                <a:gd name="T34" fmla="*/ 8180879 w 1809"/>
                <a:gd name="T35" fmla="*/ 6520 h 297"/>
                <a:gd name="T36" fmla="*/ 8476025 w 1809"/>
                <a:gd name="T37" fmla="*/ 0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9"/>
                <a:gd name="T58" fmla="*/ 0 h 297"/>
                <a:gd name="T59" fmla="*/ 1809 w 1809"/>
                <a:gd name="T60" fmla="*/ 297 h 2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9" h="297">
                  <a:moveTo>
                    <a:pt x="0" y="162"/>
                  </a:moveTo>
                  <a:cubicBezTo>
                    <a:pt x="51" y="111"/>
                    <a:pt x="91" y="91"/>
                    <a:pt x="162" y="81"/>
                  </a:cubicBezTo>
                  <a:cubicBezTo>
                    <a:pt x="174" y="69"/>
                    <a:pt x="183" y="53"/>
                    <a:pt x="198" y="45"/>
                  </a:cubicBezTo>
                  <a:cubicBezTo>
                    <a:pt x="229" y="30"/>
                    <a:pt x="265" y="29"/>
                    <a:pt x="297" y="18"/>
                  </a:cubicBezTo>
                  <a:cubicBezTo>
                    <a:pt x="333" y="21"/>
                    <a:pt x="369" y="27"/>
                    <a:pt x="405" y="27"/>
                  </a:cubicBezTo>
                  <a:cubicBezTo>
                    <a:pt x="420" y="27"/>
                    <a:pt x="435" y="18"/>
                    <a:pt x="450" y="18"/>
                  </a:cubicBezTo>
                  <a:cubicBezTo>
                    <a:pt x="525" y="18"/>
                    <a:pt x="600" y="32"/>
                    <a:pt x="675" y="36"/>
                  </a:cubicBezTo>
                  <a:cubicBezTo>
                    <a:pt x="720" y="51"/>
                    <a:pt x="752" y="73"/>
                    <a:pt x="792" y="99"/>
                  </a:cubicBezTo>
                  <a:cubicBezTo>
                    <a:pt x="810" y="111"/>
                    <a:pt x="835" y="107"/>
                    <a:pt x="855" y="117"/>
                  </a:cubicBezTo>
                  <a:cubicBezTo>
                    <a:pt x="877" y="128"/>
                    <a:pt x="896" y="142"/>
                    <a:pt x="918" y="153"/>
                  </a:cubicBezTo>
                  <a:cubicBezTo>
                    <a:pt x="924" y="165"/>
                    <a:pt x="927" y="180"/>
                    <a:pt x="936" y="189"/>
                  </a:cubicBezTo>
                  <a:cubicBezTo>
                    <a:pt x="950" y="203"/>
                    <a:pt x="976" y="202"/>
                    <a:pt x="990" y="216"/>
                  </a:cubicBezTo>
                  <a:cubicBezTo>
                    <a:pt x="1001" y="227"/>
                    <a:pt x="1005" y="244"/>
                    <a:pt x="1017" y="252"/>
                  </a:cubicBezTo>
                  <a:cubicBezTo>
                    <a:pt x="1047" y="272"/>
                    <a:pt x="1130" y="289"/>
                    <a:pt x="1170" y="297"/>
                  </a:cubicBezTo>
                  <a:cubicBezTo>
                    <a:pt x="1257" y="294"/>
                    <a:pt x="1344" y="295"/>
                    <a:pt x="1431" y="288"/>
                  </a:cubicBezTo>
                  <a:cubicBezTo>
                    <a:pt x="1486" y="283"/>
                    <a:pt x="1589" y="203"/>
                    <a:pt x="1638" y="171"/>
                  </a:cubicBezTo>
                  <a:cubicBezTo>
                    <a:pt x="1677" y="113"/>
                    <a:pt x="1629" y="171"/>
                    <a:pt x="1692" y="135"/>
                  </a:cubicBezTo>
                  <a:cubicBezTo>
                    <a:pt x="1712" y="123"/>
                    <a:pt x="1728" y="105"/>
                    <a:pt x="1746" y="90"/>
                  </a:cubicBezTo>
                  <a:cubicBezTo>
                    <a:pt x="1783" y="59"/>
                    <a:pt x="1783" y="26"/>
                    <a:pt x="1809" y="0"/>
                  </a:cubicBezTo>
                </a:path>
              </a:pathLst>
            </a:custGeom>
            <a:noFill/>
            <a:ln w="88900">
              <a:solidFill>
                <a:srgbClr val="9933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130" name="Oval 9"/>
            <p:cNvSpPr>
              <a:spLocks noChangeArrowheads="1"/>
            </p:cNvSpPr>
            <p:nvPr/>
          </p:nvSpPr>
          <p:spPr bwMode="auto">
            <a:xfrm>
              <a:off x="521" y="799"/>
              <a:ext cx="597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940425" y="2205038"/>
            <a:ext cx="936625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47050" cy="779463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      </a:t>
            </a:r>
            <a:r>
              <a:rPr lang="uk-UA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УТВОРЕННЯ ЧИСЛА</a:t>
            </a:r>
            <a:endParaRPr lang="ru-RU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29190" y="2214554"/>
            <a:ext cx="936625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929058" y="2000240"/>
            <a:ext cx="936625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928926" y="1714488"/>
            <a:ext cx="936625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71550" y="1628775"/>
            <a:ext cx="7345363" cy="1119188"/>
            <a:chOff x="340" y="754"/>
            <a:chExt cx="4627" cy="705"/>
          </a:xfrm>
        </p:grpSpPr>
        <p:sp>
          <p:nvSpPr>
            <p:cNvPr id="5126" name="Freeform 5"/>
            <p:cNvSpPr>
              <a:spLocks/>
            </p:cNvSpPr>
            <p:nvPr/>
          </p:nvSpPr>
          <p:spPr bwMode="auto">
            <a:xfrm>
              <a:off x="340" y="981"/>
              <a:ext cx="4627" cy="478"/>
            </a:xfrm>
            <a:custGeom>
              <a:avLst/>
              <a:gdLst>
                <a:gd name="T0" fmla="*/ 0 w 1809"/>
                <a:gd name="T1" fmla="*/ 11747 h 297"/>
                <a:gd name="T2" fmla="*/ 758539 w 1809"/>
                <a:gd name="T3" fmla="*/ 5844 h 297"/>
                <a:gd name="T4" fmla="*/ 926791 w 1809"/>
                <a:gd name="T5" fmla="*/ 3248 h 297"/>
                <a:gd name="T6" fmla="*/ 1392149 w 1809"/>
                <a:gd name="T7" fmla="*/ 1313 h 297"/>
                <a:gd name="T8" fmla="*/ 1897930 w 1809"/>
                <a:gd name="T9" fmla="*/ 1935 h 297"/>
                <a:gd name="T10" fmla="*/ 2108452 w 1809"/>
                <a:gd name="T11" fmla="*/ 1313 h 297"/>
                <a:gd name="T12" fmla="*/ 3162101 w 1809"/>
                <a:gd name="T13" fmla="*/ 2601 h 297"/>
                <a:gd name="T14" fmla="*/ 3711238 w 1809"/>
                <a:gd name="T15" fmla="*/ 7157 h 297"/>
                <a:gd name="T16" fmla="*/ 4006381 w 1809"/>
                <a:gd name="T17" fmla="*/ 8475 h 297"/>
                <a:gd name="T18" fmla="*/ 4301407 w 1809"/>
                <a:gd name="T19" fmla="*/ 11073 h 297"/>
                <a:gd name="T20" fmla="*/ 4385125 w 1809"/>
                <a:gd name="T21" fmla="*/ 13682 h 297"/>
                <a:gd name="T22" fmla="*/ 4638014 w 1809"/>
                <a:gd name="T23" fmla="*/ 15658 h 297"/>
                <a:gd name="T24" fmla="*/ 4764887 w 1809"/>
                <a:gd name="T25" fmla="*/ 18269 h 297"/>
                <a:gd name="T26" fmla="*/ 5482518 w 1809"/>
                <a:gd name="T27" fmla="*/ 21512 h 297"/>
                <a:gd name="T28" fmla="*/ 6704199 w 1809"/>
                <a:gd name="T29" fmla="*/ 20894 h 297"/>
                <a:gd name="T30" fmla="*/ 7675536 w 1809"/>
                <a:gd name="T31" fmla="*/ 12397 h 297"/>
                <a:gd name="T32" fmla="*/ 7928110 w 1809"/>
                <a:gd name="T33" fmla="*/ 9763 h 297"/>
                <a:gd name="T34" fmla="*/ 8180879 w 1809"/>
                <a:gd name="T35" fmla="*/ 6520 h 297"/>
                <a:gd name="T36" fmla="*/ 8476025 w 1809"/>
                <a:gd name="T37" fmla="*/ 0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9"/>
                <a:gd name="T58" fmla="*/ 0 h 297"/>
                <a:gd name="T59" fmla="*/ 1809 w 1809"/>
                <a:gd name="T60" fmla="*/ 297 h 2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9" h="297">
                  <a:moveTo>
                    <a:pt x="0" y="162"/>
                  </a:moveTo>
                  <a:cubicBezTo>
                    <a:pt x="51" y="111"/>
                    <a:pt x="91" y="91"/>
                    <a:pt x="162" y="81"/>
                  </a:cubicBezTo>
                  <a:cubicBezTo>
                    <a:pt x="174" y="69"/>
                    <a:pt x="183" y="53"/>
                    <a:pt x="198" y="45"/>
                  </a:cubicBezTo>
                  <a:cubicBezTo>
                    <a:pt x="229" y="30"/>
                    <a:pt x="265" y="29"/>
                    <a:pt x="297" y="18"/>
                  </a:cubicBezTo>
                  <a:cubicBezTo>
                    <a:pt x="333" y="21"/>
                    <a:pt x="369" y="27"/>
                    <a:pt x="405" y="27"/>
                  </a:cubicBezTo>
                  <a:cubicBezTo>
                    <a:pt x="420" y="27"/>
                    <a:pt x="435" y="18"/>
                    <a:pt x="450" y="18"/>
                  </a:cubicBezTo>
                  <a:cubicBezTo>
                    <a:pt x="525" y="18"/>
                    <a:pt x="600" y="32"/>
                    <a:pt x="675" y="36"/>
                  </a:cubicBezTo>
                  <a:cubicBezTo>
                    <a:pt x="720" y="51"/>
                    <a:pt x="752" y="73"/>
                    <a:pt x="792" y="99"/>
                  </a:cubicBezTo>
                  <a:cubicBezTo>
                    <a:pt x="810" y="111"/>
                    <a:pt x="835" y="107"/>
                    <a:pt x="855" y="117"/>
                  </a:cubicBezTo>
                  <a:cubicBezTo>
                    <a:pt x="877" y="128"/>
                    <a:pt x="896" y="142"/>
                    <a:pt x="918" y="153"/>
                  </a:cubicBezTo>
                  <a:cubicBezTo>
                    <a:pt x="924" y="165"/>
                    <a:pt x="927" y="180"/>
                    <a:pt x="936" y="189"/>
                  </a:cubicBezTo>
                  <a:cubicBezTo>
                    <a:pt x="950" y="203"/>
                    <a:pt x="976" y="202"/>
                    <a:pt x="990" y="216"/>
                  </a:cubicBezTo>
                  <a:cubicBezTo>
                    <a:pt x="1001" y="227"/>
                    <a:pt x="1005" y="244"/>
                    <a:pt x="1017" y="252"/>
                  </a:cubicBezTo>
                  <a:cubicBezTo>
                    <a:pt x="1047" y="272"/>
                    <a:pt x="1130" y="289"/>
                    <a:pt x="1170" y="297"/>
                  </a:cubicBezTo>
                  <a:cubicBezTo>
                    <a:pt x="1257" y="294"/>
                    <a:pt x="1344" y="295"/>
                    <a:pt x="1431" y="288"/>
                  </a:cubicBezTo>
                  <a:cubicBezTo>
                    <a:pt x="1486" y="283"/>
                    <a:pt x="1589" y="203"/>
                    <a:pt x="1638" y="171"/>
                  </a:cubicBezTo>
                  <a:cubicBezTo>
                    <a:pt x="1677" y="113"/>
                    <a:pt x="1629" y="171"/>
                    <a:pt x="1692" y="135"/>
                  </a:cubicBezTo>
                  <a:cubicBezTo>
                    <a:pt x="1712" y="123"/>
                    <a:pt x="1728" y="105"/>
                    <a:pt x="1746" y="90"/>
                  </a:cubicBezTo>
                  <a:cubicBezTo>
                    <a:pt x="1783" y="59"/>
                    <a:pt x="1783" y="26"/>
                    <a:pt x="1809" y="0"/>
                  </a:cubicBezTo>
                </a:path>
              </a:pathLst>
            </a:custGeom>
            <a:noFill/>
            <a:ln w="88900">
              <a:solidFill>
                <a:srgbClr val="9933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127" name="Oval 6"/>
            <p:cNvSpPr>
              <a:spLocks noChangeArrowheads="1"/>
            </p:cNvSpPr>
            <p:nvPr/>
          </p:nvSpPr>
          <p:spPr bwMode="auto">
            <a:xfrm>
              <a:off x="1260" y="754"/>
              <a:ext cx="597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130" name="Oval 9"/>
            <p:cNvSpPr>
              <a:spLocks noChangeArrowheads="1"/>
            </p:cNvSpPr>
            <p:nvPr/>
          </p:nvSpPr>
          <p:spPr bwMode="auto">
            <a:xfrm>
              <a:off x="521" y="799"/>
              <a:ext cx="597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940425" y="2205038"/>
            <a:ext cx="936625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47050" cy="779463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      </a:t>
            </a:r>
            <a:r>
              <a:rPr lang="uk-UA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УТВОРЕННЯ ЧИСЛА</a:t>
            </a:r>
            <a:endParaRPr lang="ru-RU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29190" y="2214554"/>
            <a:ext cx="936625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929058" y="2000240"/>
            <a:ext cx="936625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71550" y="1628775"/>
            <a:ext cx="7345363" cy="1119188"/>
            <a:chOff x="340" y="754"/>
            <a:chExt cx="4627" cy="705"/>
          </a:xfrm>
        </p:grpSpPr>
        <p:sp>
          <p:nvSpPr>
            <p:cNvPr id="5126" name="Freeform 5"/>
            <p:cNvSpPr>
              <a:spLocks/>
            </p:cNvSpPr>
            <p:nvPr/>
          </p:nvSpPr>
          <p:spPr bwMode="auto">
            <a:xfrm>
              <a:off x="340" y="981"/>
              <a:ext cx="4627" cy="478"/>
            </a:xfrm>
            <a:custGeom>
              <a:avLst/>
              <a:gdLst>
                <a:gd name="T0" fmla="*/ 0 w 1809"/>
                <a:gd name="T1" fmla="*/ 11747 h 297"/>
                <a:gd name="T2" fmla="*/ 758539 w 1809"/>
                <a:gd name="T3" fmla="*/ 5844 h 297"/>
                <a:gd name="T4" fmla="*/ 926791 w 1809"/>
                <a:gd name="T5" fmla="*/ 3248 h 297"/>
                <a:gd name="T6" fmla="*/ 1392149 w 1809"/>
                <a:gd name="T7" fmla="*/ 1313 h 297"/>
                <a:gd name="T8" fmla="*/ 1897930 w 1809"/>
                <a:gd name="T9" fmla="*/ 1935 h 297"/>
                <a:gd name="T10" fmla="*/ 2108452 w 1809"/>
                <a:gd name="T11" fmla="*/ 1313 h 297"/>
                <a:gd name="T12" fmla="*/ 3162101 w 1809"/>
                <a:gd name="T13" fmla="*/ 2601 h 297"/>
                <a:gd name="T14" fmla="*/ 3711238 w 1809"/>
                <a:gd name="T15" fmla="*/ 7157 h 297"/>
                <a:gd name="T16" fmla="*/ 4006381 w 1809"/>
                <a:gd name="T17" fmla="*/ 8475 h 297"/>
                <a:gd name="T18" fmla="*/ 4301407 w 1809"/>
                <a:gd name="T19" fmla="*/ 11073 h 297"/>
                <a:gd name="T20" fmla="*/ 4385125 w 1809"/>
                <a:gd name="T21" fmla="*/ 13682 h 297"/>
                <a:gd name="T22" fmla="*/ 4638014 w 1809"/>
                <a:gd name="T23" fmla="*/ 15658 h 297"/>
                <a:gd name="T24" fmla="*/ 4764887 w 1809"/>
                <a:gd name="T25" fmla="*/ 18269 h 297"/>
                <a:gd name="T26" fmla="*/ 5482518 w 1809"/>
                <a:gd name="T27" fmla="*/ 21512 h 297"/>
                <a:gd name="T28" fmla="*/ 6704199 w 1809"/>
                <a:gd name="T29" fmla="*/ 20894 h 297"/>
                <a:gd name="T30" fmla="*/ 7675536 w 1809"/>
                <a:gd name="T31" fmla="*/ 12397 h 297"/>
                <a:gd name="T32" fmla="*/ 7928110 w 1809"/>
                <a:gd name="T33" fmla="*/ 9763 h 297"/>
                <a:gd name="T34" fmla="*/ 8180879 w 1809"/>
                <a:gd name="T35" fmla="*/ 6520 h 297"/>
                <a:gd name="T36" fmla="*/ 8476025 w 1809"/>
                <a:gd name="T37" fmla="*/ 0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9"/>
                <a:gd name="T58" fmla="*/ 0 h 297"/>
                <a:gd name="T59" fmla="*/ 1809 w 1809"/>
                <a:gd name="T60" fmla="*/ 297 h 2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9" h="297">
                  <a:moveTo>
                    <a:pt x="0" y="162"/>
                  </a:moveTo>
                  <a:cubicBezTo>
                    <a:pt x="51" y="111"/>
                    <a:pt x="91" y="91"/>
                    <a:pt x="162" y="81"/>
                  </a:cubicBezTo>
                  <a:cubicBezTo>
                    <a:pt x="174" y="69"/>
                    <a:pt x="183" y="53"/>
                    <a:pt x="198" y="45"/>
                  </a:cubicBezTo>
                  <a:cubicBezTo>
                    <a:pt x="229" y="30"/>
                    <a:pt x="265" y="29"/>
                    <a:pt x="297" y="18"/>
                  </a:cubicBezTo>
                  <a:cubicBezTo>
                    <a:pt x="333" y="21"/>
                    <a:pt x="369" y="27"/>
                    <a:pt x="405" y="27"/>
                  </a:cubicBezTo>
                  <a:cubicBezTo>
                    <a:pt x="420" y="27"/>
                    <a:pt x="435" y="18"/>
                    <a:pt x="450" y="18"/>
                  </a:cubicBezTo>
                  <a:cubicBezTo>
                    <a:pt x="525" y="18"/>
                    <a:pt x="600" y="32"/>
                    <a:pt x="675" y="36"/>
                  </a:cubicBezTo>
                  <a:cubicBezTo>
                    <a:pt x="720" y="51"/>
                    <a:pt x="752" y="73"/>
                    <a:pt x="792" y="99"/>
                  </a:cubicBezTo>
                  <a:cubicBezTo>
                    <a:pt x="810" y="111"/>
                    <a:pt x="835" y="107"/>
                    <a:pt x="855" y="117"/>
                  </a:cubicBezTo>
                  <a:cubicBezTo>
                    <a:pt x="877" y="128"/>
                    <a:pt x="896" y="142"/>
                    <a:pt x="918" y="153"/>
                  </a:cubicBezTo>
                  <a:cubicBezTo>
                    <a:pt x="924" y="165"/>
                    <a:pt x="927" y="180"/>
                    <a:pt x="936" y="189"/>
                  </a:cubicBezTo>
                  <a:cubicBezTo>
                    <a:pt x="950" y="203"/>
                    <a:pt x="976" y="202"/>
                    <a:pt x="990" y="216"/>
                  </a:cubicBezTo>
                  <a:cubicBezTo>
                    <a:pt x="1001" y="227"/>
                    <a:pt x="1005" y="244"/>
                    <a:pt x="1017" y="252"/>
                  </a:cubicBezTo>
                  <a:cubicBezTo>
                    <a:pt x="1047" y="272"/>
                    <a:pt x="1130" y="289"/>
                    <a:pt x="1170" y="297"/>
                  </a:cubicBezTo>
                  <a:cubicBezTo>
                    <a:pt x="1257" y="294"/>
                    <a:pt x="1344" y="295"/>
                    <a:pt x="1431" y="288"/>
                  </a:cubicBezTo>
                  <a:cubicBezTo>
                    <a:pt x="1486" y="283"/>
                    <a:pt x="1589" y="203"/>
                    <a:pt x="1638" y="171"/>
                  </a:cubicBezTo>
                  <a:cubicBezTo>
                    <a:pt x="1677" y="113"/>
                    <a:pt x="1629" y="171"/>
                    <a:pt x="1692" y="135"/>
                  </a:cubicBezTo>
                  <a:cubicBezTo>
                    <a:pt x="1712" y="123"/>
                    <a:pt x="1728" y="105"/>
                    <a:pt x="1746" y="90"/>
                  </a:cubicBezTo>
                  <a:cubicBezTo>
                    <a:pt x="1783" y="59"/>
                    <a:pt x="1783" y="26"/>
                    <a:pt x="1809" y="0"/>
                  </a:cubicBezTo>
                </a:path>
              </a:pathLst>
            </a:custGeom>
            <a:noFill/>
            <a:ln w="88900">
              <a:solidFill>
                <a:srgbClr val="9933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127" name="Oval 6"/>
            <p:cNvSpPr>
              <a:spLocks noChangeArrowheads="1"/>
            </p:cNvSpPr>
            <p:nvPr/>
          </p:nvSpPr>
          <p:spPr bwMode="auto">
            <a:xfrm>
              <a:off x="1260" y="754"/>
              <a:ext cx="597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128" name="Oval 7"/>
            <p:cNvSpPr>
              <a:spLocks noChangeArrowheads="1"/>
            </p:cNvSpPr>
            <p:nvPr/>
          </p:nvSpPr>
          <p:spPr bwMode="auto">
            <a:xfrm>
              <a:off x="1973" y="845"/>
              <a:ext cx="597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130" name="Oval 9"/>
            <p:cNvSpPr>
              <a:spLocks noChangeArrowheads="1"/>
            </p:cNvSpPr>
            <p:nvPr/>
          </p:nvSpPr>
          <p:spPr bwMode="auto">
            <a:xfrm>
              <a:off x="521" y="799"/>
              <a:ext cx="597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940425" y="2205038"/>
            <a:ext cx="936625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47050" cy="779463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      </a:t>
            </a:r>
            <a:r>
              <a:rPr lang="uk-UA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УТВОРЕННЯ ЧИСЛА</a:t>
            </a:r>
            <a:endParaRPr lang="ru-RU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29190" y="2214554"/>
            <a:ext cx="936625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71550" y="1628775"/>
            <a:ext cx="7345363" cy="1417638"/>
            <a:chOff x="340" y="754"/>
            <a:chExt cx="4627" cy="893"/>
          </a:xfrm>
        </p:grpSpPr>
        <p:sp>
          <p:nvSpPr>
            <p:cNvPr id="5126" name="Freeform 5"/>
            <p:cNvSpPr>
              <a:spLocks/>
            </p:cNvSpPr>
            <p:nvPr/>
          </p:nvSpPr>
          <p:spPr bwMode="auto">
            <a:xfrm>
              <a:off x="340" y="981"/>
              <a:ext cx="4627" cy="478"/>
            </a:xfrm>
            <a:custGeom>
              <a:avLst/>
              <a:gdLst>
                <a:gd name="T0" fmla="*/ 0 w 1809"/>
                <a:gd name="T1" fmla="*/ 11747 h 297"/>
                <a:gd name="T2" fmla="*/ 758539 w 1809"/>
                <a:gd name="T3" fmla="*/ 5844 h 297"/>
                <a:gd name="T4" fmla="*/ 926791 w 1809"/>
                <a:gd name="T5" fmla="*/ 3248 h 297"/>
                <a:gd name="T6" fmla="*/ 1392149 w 1809"/>
                <a:gd name="T7" fmla="*/ 1313 h 297"/>
                <a:gd name="T8" fmla="*/ 1897930 w 1809"/>
                <a:gd name="T9" fmla="*/ 1935 h 297"/>
                <a:gd name="T10" fmla="*/ 2108452 w 1809"/>
                <a:gd name="T11" fmla="*/ 1313 h 297"/>
                <a:gd name="T12" fmla="*/ 3162101 w 1809"/>
                <a:gd name="T13" fmla="*/ 2601 h 297"/>
                <a:gd name="T14" fmla="*/ 3711238 w 1809"/>
                <a:gd name="T15" fmla="*/ 7157 h 297"/>
                <a:gd name="T16" fmla="*/ 4006381 w 1809"/>
                <a:gd name="T17" fmla="*/ 8475 h 297"/>
                <a:gd name="T18" fmla="*/ 4301407 w 1809"/>
                <a:gd name="T19" fmla="*/ 11073 h 297"/>
                <a:gd name="T20" fmla="*/ 4385125 w 1809"/>
                <a:gd name="T21" fmla="*/ 13682 h 297"/>
                <a:gd name="T22" fmla="*/ 4638014 w 1809"/>
                <a:gd name="T23" fmla="*/ 15658 h 297"/>
                <a:gd name="T24" fmla="*/ 4764887 w 1809"/>
                <a:gd name="T25" fmla="*/ 18269 h 297"/>
                <a:gd name="T26" fmla="*/ 5482518 w 1809"/>
                <a:gd name="T27" fmla="*/ 21512 h 297"/>
                <a:gd name="T28" fmla="*/ 6704199 w 1809"/>
                <a:gd name="T29" fmla="*/ 20894 h 297"/>
                <a:gd name="T30" fmla="*/ 7675536 w 1809"/>
                <a:gd name="T31" fmla="*/ 12397 h 297"/>
                <a:gd name="T32" fmla="*/ 7928110 w 1809"/>
                <a:gd name="T33" fmla="*/ 9763 h 297"/>
                <a:gd name="T34" fmla="*/ 8180879 w 1809"/>
                <a:gd name="T35" fmla="*/ 6520 h 297"/>
                <a:gd name="T36" fmla="*/ 8476025 w 1809"/>
                <a:gd name="T37" fmla="*/ 0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9"/>
                <a:gd name="T58" fmla="*/ 0 h 297"/>
                <a:gd name="T59" fmla="*/ 1809 w 1809"/>
                <a:gd name="T60" fmla="*/ 297 h 2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9" h="297">
                  <a:moveTo>
                    <a:pt x="0" y="162"/>
                  </a:moveTo>
                  <a:cubicBezTo>
                    <a:pt x="51" y="111"/>
                    <a:pt x="91" y="91"/>
                    <a:pt x="162" y="81"/>
                  </a:cubicBezTo>
                  <a:cubicBezTo>
                    <a:pt x="174" y="69"/>
                    <a:pt x="183" y="53"/>
                    <a:pt x="198" y="45"/>
                  </a:cubicBezTo>
                  <a:cubicBezTo>
                    <a:pt x="229" y="30"/>
                    <a:pt x="265" y="29"/>
                    <a:pt x="297" y="18"/>
                  </a:cubicBezTo>
                  <a:cubicBezTo>
                    <a:pt x="333" y="21"/>
                    <a:pt x="369" y="27"/>
                    <a:pt x="405" y="27"/>
                  </a:cubicBezTo>
                  <a:cubicBezTo>
                    <a:pt x="420" y="27"/>
                    <a:pt x="435" y="18"/>
                    <a:pt x="450" y="18"/>
                  </a:cubicBezTo>
                  <a:cubicBezTo>
                    <a:pt x="525" y="18"/>
                    <a:pt x="600" y="32"/>
                    <a:pt x="675" y="36"/>
                  </a:cubicBezTo>
                  <a:cubicBezTo>
                    <a:pt x="720" y="51"/>
                    <a:pt x="752" y="73"/>
                    <a:pt x="792" y="99"/>
                  </a:cubicBezTo>
                  <a:cubicBezTo>
                    <a:pt x="810" y="111"/>
                    <a:pt x="835" y="107"/>
                    <a:pt x="855" y="117"/>
                  </a:cubicBezTo>
                  <a:cubicBezTo>
                    <a:pt x="877" y="128"/>
                    <a:pt x="896" y="142"/>
                    <a:pt x="918" y="153"/>
                  </a:cubicBezTo>
                  <a:cubicBezTo>
                    <a:pt x="924" y="165"/>
                    <a:pt x="927" y="180"/>
                    <a:pt x="936" y="189"/>
                  </a:cubicBezTo>
                  <a:cubicBezTo>
                    <a:pt x="950" y="203"/>
                    <a:pt x="976" y="202"/>
                    <a:pt x="990" y="216"/>
                  </a:cubicBezTo>
                  <a:cubicBezTo>
                    <a:pt x="1001" y="227"/>
                    <a:pt x="1005" y="244"/>
                    <a:pt x="1017" y="252"/>
                  </a:cubicBezTo>
                  <a:cubicBezTo>
                    <a:pt x="1047" y="272"/>
                    <a:pt x="1130" y="289"/>
                    <a:pt x="1170" y="297"/>
                  </a:cubicBezTo>
                  <a:cubicBezTo>
                    <a:pt x="1257" y="294"/>
                    <a:pt x="1344" y="295"/>
                    <a:pt x="1431" y="288"/>
                  </a:cubicBezTo>
                  <a:cubicBezTo>
                    <a:pt x="1486" y="283"/>
                    <a:pt x="1589" y="203"/>
                    <a:pt x="1638" y="171"/>
                  </a:cubicBezTo>
                  <a:cubicBezTo>
                    <a:pt x="1677" y="113"/>
                    <a:pt x="1629" y="171"/>
                    <a:pt x="1692" y="135"/>
                  </a:cubicBezTo>
                  <a:cubicBezTo>
                    <a:pt x="1712" y="123"/>
                    <a:pt x="1728" y="105"/>
                    <a:pt x="1746" y="90"/>
                  </a:cubicBezTo>
                  <a:cubicBezTo>
                    <a:pt x="1783" y="59"/>
                    <a:pt x="1783" y="26"/>
                    <a:pt x="1809" y="0"/>
                  </a:cubicBezTo>
                </a:path>
              </a:pathLst>
            </a:custGeom>
            <a:noFill/>
            <a:ln w="88900">
              <a:solidFill>
                <a:srgbClr val="9933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127" name="Oval 6"/>
            <p:cNvSpPr>
              <a:spLocks noChangeArrowheads="1"/>
            </p:cNvSpPr>
            <p:nvPr/>
          </p:nvSpPr>
          <p:spPr bwMode="auto">
            <a:xfrm>
              <a:off x="1260" y="754"/>
              <a:ext cx="597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128" name="Oval 7"/>
            <p:cNvSpPr>
              <a:spLocks noChangeArrowheads="1"/>
            </p:cNvSpPr>
            <p:nvPr/>
          </p:nvSpPr>
          <p:spPr bwMode="auto">
            <a:xfrm>
              <a:off x="1973" y="845"/>
              <a:ext cx="597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129" name="Oval 8"/>
            <p:cNvSpPr>
              <a:spLocks noChangeArrowheads="1"/>
            </p:cNvSpPr>
            <p:nvPr/>
          </p:nvSpPr>
          <p:spPr bwMode="auto">
            <a:xfrm>
              <a:off x="2699" y="1071"/>
              <a:ext cx="597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130" name="Oval 9"/>
            <p:cNvSpPr>
              <a:spLocks noChangeArrowheads="1"/>
            </p:cNvSpPr>
            <p:nvPr/>
          </p:nvSpPr>
          <p:spPr bwMode="auto">
            <a:xfrm>
              <a:off x="521" y="799"/>
              <a:ext cx="597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940425" y="2205038"/>
            <a:ext cx="936625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47050" cy="779463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      </a:t>
            </a:r>
            <a:r>
              <a:rPr lang="uk-UA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УТВОРЕННЯ ЧИСЛА</a:t>
            </a:r>
            <a:endParaRPr lang="ru-RU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684213" y="908050"/>
            <a:ext cx="2951162" cy="381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99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714876" y="500042"/>
            <a:ext cx="4213255" cy="1309994"/>
            <a:chOff x="2971" y="300"/>
            <a:chExt cx="1737" cy="885"/>
          </a:xfrm>
        </p:grpSpPr>
        <p:pic>
          <p:nvPicPr>
            <p:cNvPr id="11269" name="Picture 5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300"/>
              <a:ext cx="706" cy="885"/>
            </a:xfrm>
            <a:prstGeom prst="rect">
              <a:avLst/>
            </a:prstGeom>
            <a:noFill/>
          </p:spPr>
        </p:pic>
        <p:pic>
          <p:nvPicPr>
            <p:cNvPr id="11270" name="Picture 6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8" y="300"/>
              <a:ext cx="740" cy="837"/>
            </a:xfrm>
            <a:prstGeom prst="rect">
              <a:avLst/>
            </a:prstGeom>
            <a:noFill/>
          </p:spPr>
        </p:pic>
        <p:sp>
          <p:nvSpPr>
            <p:cNvPr id="1127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152" y="364"/>
              <a:ext cx="290" cy="7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001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128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150" y="397"/>
              <a:ext cx="381" cy="6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643438" y="4357691"/>
            <a:ext cx="4286281" cy="1470026"/>
            <a:chOff x="3046" y="2745"/>
            <a:chExt cx="1753" cy="926"/>
          </a:xfrm>
        </p:grpSpPr>
        <p:pic>
          <p:nvPicPr>
            <p:cNvPr id="11275" name="Picture 11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6" y="2745"/>
              <a:ext cx="740" cy="875"/>
            </a:xfrm>
            <a:prstGeom prst="rect">
              <a:avLst/>
            </a:prstGeom>
            <a:noFill/>
          </p:spPr>
        </p:pic>
        <p:pic>
          <p:nvPicPr>
            <p:cNvPr id="11276" name="Picture 12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2790"/>
              <a:ext cx="740" cy="881"/>
            </a:xfrm>
            <a:prstGeom prst="rect">
              <a:avLst/>
            </a:prstGeom>
            <a:noFill/>
          </p:spPr>
        </p:pic>
        <p:sp>
          <p:nvSpPr>
            <p:cNvPr id="1127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286" y="2925"/>
              <a:ext cx="298" cy="6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7703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128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152" y="2835"/>
              <a:ext cx="409" cy="6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716462" y="1643063"/>
            <a:ext cx="4141817" cy="1304925"/>
            <a:chOff x="2971" y="1035"/>
            <a:chExt cx="1783" cy="822"/>
          </a:xfrm>
        </p:grpSpPr>
        <p:pic>
          <p:nvPicPr>
            <p:cNvPr id="11271" name="Picture 7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1117"/>
              <a:ext cx="740" cy="740"/>
            </a:xfrm>
            <a:prstGeom prst="rect">
              <a:avLst/>
            </a:prstGeom>
            <a:noFill/>
          </p:spPr>
        </p:pic>
        <p:pic>
          <p:nvPicPr>
            <p:cNvPr id="11272" name="Picture 8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4" y="1035"/>
              <a:ext cx="740" cy="822"/>
            </a:xfrm>
            <a:prstGeom prst="rect">
              <a:avLst/>
            </a:prstGeom>
            <a:noFill/>
          </p:spPr>
        </p:pic>
        <p:sp>
          <p:nvSpPr>
            <p:cNvPr id="1128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152" y="1170"/>
              <a:ext cx="409" cy="5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128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195" y="1170"/>
              <a:ext cx="409" cy="5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716462" y="3000375"/>
            <a:ext cx="4213256" cy="1387475"/>
            <a:chOff x="2971" y="1890"/>
            <a:chExt cx="1828" cy="874"/>
          </a:xfrm>
        </p:grpSpPr>
        <p:pic>
          <p:nvPicPr>
            <p:cNvPr id="11273" name="Picture 9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1890"/>
              <a:ext cx="766" cy="874"/>
            </a:xfrm>
            <a:prstGeom prst="rect">
              <a:avLst/>
            </a:prstGeom>
            <a:noFill/>
          </p:spPr>
        </p:pic>
        <p:pic>
          <p:nvPicPr>
            <p:cNvPr id="11274" name="Picture 10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3" y="1890"/>
              <a:ext cx="796" cy="874"/>
            </a:xfrm>
            <a:prstGeom prst="rect">
              <a:avLst/>
            </a:prstGeom>
            <a:noFill/>
          </p:spPr>
        </p:pic>
        <p:sp>
          <p:nvSpPr>
            <p:cNvPr id="1128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4294" y="1935"/>
              <a:ext cx="356" cy="6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128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152" y="1980"/>
              <a:ext cx="409" cy="6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pic>
        <p:nvPicPr>
          <p:cNvPr id="11291" name="Picture 27" descr="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836613"/>
            <a:ext cx="360362" cy="360362"/>
          </a:xfrm>
          <a:prstGeom prst="rect">
            <a:avLst/>
          </a:prstGeom>
          <a:noFill/>
        </p:spPr>
      </p:pic>
      <p:pic>
        <p:nvPicPr>
          <p:cNvPr id="11292" name="Picture 28" descr="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133600"/>
            <a:ext cx="360363" cy="360363"/>
          </a:xfrm>
          <a:prstGeom prst="rect">
            <a:avLst/>
          </a:prstGeom>
          <a:noFill/>
        </p:spPr>
      </p:pic>
      <p:pic>
        <p:nvPicPr>
          <p:cNvPr id="11293" name="Picture 29" descr="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500438"/>
            <a:ext cx="360363" cy="360362"/>
          </a:xfrm>
          <a:prstGeom prst="rect">
            <a:avLst/>
          </a:prstGeom>
          <a:noFill/>
        </p:spPr>
      </p:pic>
      <p:pic>
        <p:nvPicPr>
          <p:cNvPr id="11294" name="Picture 30" descr="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5013325"/>
            <a:ext cx="360363" cy="360363"/>
          </a:xfrm>
          <a:prstGeom prst="rect">
            <a:avLst/>
          </a:prstGeom>
          <a:noFill/>
        </p:spPr>
      </p:pic>
      <p:cxnSp>
        <p:nvCxnSpPr>
          <p:cNvPr id="30" name="Прямая соединительная линия 29"/>
          <p:cNvCxnSpPr/>
          <p:nvPr/>
        </p:nvCxnSpPr>
        <p:spPr>
          <a:xfrm rot="5400000">
            <a:off x="4142578" y="3214686"/>
            <a:ext cx="5287206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авильный пятиугольник 19"/>
          <p:cNvSpPr/>
          <p:nvPr/>
        </p:nvSpPr>
        <p:spPr>
          <a:xfrm>
            <a:off x="1857356" y="642918"/>
            <a:ext cx="5857916" cy="471490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643438" y="571480"/>
            <a:ext cx="285752" cy="2857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572396" y="2428868"/>
            <a:ext cx="285752" cy="2857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6429388" y="5214950"/>
            <a:ext cx="285752" cy="2857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2786050" y="5214950"/>
            <a:ext cx="285752" cy="2857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1643042" y="2428868"/>
            <a:ext cx="285752" cy="2857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4214810" y="1142984"/>
            <a:ext cx="1500198" cy="28575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4143372" y="1142984"/>
            <a:ext cx="1500198" cy="8572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4286248" y="1071546"/>
            <a:ext cx="1214446" cy="28575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4214810" y="1142984"/>
            <a:ext cx="1214446" cy="1428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4786314" y="16430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4071934" y="1214422"/>
            <a:ext cx="1428760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2571736" y="4786322"/>
            <a:ext cx="914400" cy="914400"/>
          </a:xfrm>
          <a:prstGeom prst="arc">
            <a:avLst>
              <a:gd name="adj1" fmla="val 14584349"/>
              <a:gd name="adj2" fmla="val 855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6940727">
            <a:off x="1689430" y="2209082"/>
            <a:ext cx="1038406" cy="914400"/>
          </a:xfrm>
          <a:prstGeom prst="arc">
            <a:avLst>
              <a:gd name="adj1" fmla="val 10141557"/>
              <a:gd name="adj2" fmla="val 1978477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2775541">
            <a:off x="6961651" y="2175313"/>
            <a:ext cx="914400" cy="914400"/>
          </a:xfrm>
          <a:prstGeom prst="arc">
            <a:avLst>
              <a:gd name="adj1" fmla="val 13687810"/>
              <a:gd name="adj2" fmla="val 231325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8632507">
            <a:off x="4325009" y="467364"/>
            <a:ext cx="914400" cy="914400"/>
          </a:xfrm>
          <a:prstGeom prst="arc">
            <a:avLst>
              <a:gd name="adj1" fmla="val 12736858"/>
              <a:gd name="adj2" fmla="val 186476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17031974">
            <a:off x="5968318" y="4660271"/>
            <a:ext cx="848521" cy="1039196"/>
          </a:xfrm>
          <a:prstGeom prst="arc">
            <a:avLst>
              <a:gd name="adj1" fmla="val 14458090"/>
              <a:gd name="adj2" fmla="val 241878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2643182"/>
            <a:ext cx="1571604" cy="1500198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714480" y="3143248"/>
            <a:ext cx="785818" cy="785818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643174" y="3143248"/>
            <a:ext cx="785818" cy="785818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643306" y="3286124"/>
            <a:ext cx="857256" cy="642942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643438" y="2928934"/>
            <a:ext cx="1643074" cy="1214446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6643702" y="3286124"/>
            <a:ext cx="571500" cy="303212"/>
          </a:xfrm>
          <a:prstGeom prst="rightArrow">
            <a:avLst>
              <a:gd name="adj1" fmla="val 50000"/>
              <a:gd name="adj2" fmla="val 4712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86644" y="2928934"/>
            <a:ext cx="1643074" cy="1214446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/>
              <a:t>РЕФЛЕКСІЯ</a:t>
            </a:r>
            <a:endParaRPr lang="ru-RU" sz="9600" b="1" i="1" dirty="0"/>
          </a:p>
        </p:txBody>
      </p:sp>
      <p:pic>
        <p:nvPicPr>
          <p:cNvPr id="1026" name="Picture 2" descr="C:\Users\123\Desktop\33078-Clipart-Illustration-Of-A-Female-Math-Teacher-And-Students-With-A-Calculator-And-Numbe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00200"/>
            <a:ext cx="857256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571876"/>
            <a:ext cx="635798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Молодці</a:t>
            </a:r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Elena\Pictures\звоно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626" y="0"/>
            <a:ext cx="371477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123\Documents\картинки 1 сентября\sov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184" y="285728"/>
            <a:ext cx="3272436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000100" y="285728"/>
            <a:ext cx="1500198" cy="1643074"/>
          </a:xfrm>
          <a:prstGeom prst="flowChartConnector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071670" y="1071546"/>
            <a:ext cx="1500198" cy="1428760"/>
          </a:xfrm>
          <a:prstGeom prst="flowChartConnector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928926" y="357166"/>
            <a:ext cx="1500198" cy="1500198"/>
          </a:xfrm>
          <a:prstGeom prst="flowChartConnector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357290" y="3500438"/>
            <a:ext cx="1100142" cy="1143008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28596" y="3571876"/>
            <a:ext cx="1243018" cy="1214446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214546" y="3571876"/>
            <a:ext cx="1171580" cy="1214446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2428860" y="4429132"/>
            <a:ext cx="1100142" cy="1214446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642910" y="4429132"/>
            <a:ext cx="1214446" cy="1285884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 flipV="1">
            <a:off x="1500166" y="4857760"/>
            <a:ext cx="1214446" cy="1214446"/>
          </a:xfrm>
          <a:prstGeom prst="flowChartConnector">
            <a:avLst/>
          </a:prstGeom>
          <a:solidFill>
            <a:srgbClr val="FF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6072198" y="1000108"/>
            <a:ext cx="1571636" cy="1428760"/>
          </a:xfrm>
          <a:prstGeom prst="flowChartConnector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7000892" y="571480"/>
            <a:ext cx="1571636" cy="1457332"/>
          </a:xfrm>
          <a:prstGeom prst="flowChartConnector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6643702" y="3286124"/>
            <a:ext cx="1214446" cy="1143008"/>
          </a:xfrm>
          <a:prstGeom prst="flowChartConnector">
            <a:avLst/>
          </a:prstGeom>
          <a:solidFill>
            <a:srgbClr val="2DE73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786314" y="3500438"/>
            <a:ext cx="1171580" cy="1214446"/>
          </a:xfrm>
          <a:prstGeom prst="flowChartConnector">
            <a:avLst/>
          </a:prstGeom>
          <a:solidFill>
            <a:srgbClr val="2DE73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6643702" y="4429132"/>
            <a:ext cx="1243018" cy="1357322"/>
          </a:xfrm>
          <a:prstGeom prst="flowChartConnector">
            <a:avLst/>
          </a:prstGeom>
          <a:solidFill>
            <a:srgbClr val="2DE73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5715008" y="3643314"/>
            <a:ext cx="1314456" cy="1214446"/>
          </a:xfrm>
          <a:prstGeom prst="flowChartConnector">
            <a:avLst/>
          </a:prstGeom>
          <a:solidFill>
            <a:srgbClr val="2DE73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5357818" y="4643446"/>
            <a:ext cx="1314456" cy="1285884"/>
          </a:xfrm>
          <a:prstGeom prst="flowChartConnector">
            <a:avLst/>
          </a:prstGeom>
          <a:solidFill>
            <a:srgbClr val="2DE73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708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smtClean="0"/>
              <a:t>      </a:t>
            </a:r>
            <a:r>
              <a:rPr lang="uk-UA" sz="6000" b="1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Які числа заховались?</a:t>
            </a:r>
            <a:endParaRPr lang="ru-RU" sz="6000" b="1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5" name="Picture 56" descr="Рисунок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628775"/>
            <a:ext cx="2381250" cy="3835400"/>
          </a:xfrm>
          <a:noFill/>
        </p:spPr>
      </p:pic>
      <p:pic>
        <p:nvPicPr>
          <p:cNvPr id="8196" name="Picture 50" descr="Рисунок1щ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550" y="4724400"/>
            <a:ext cx="4000500" cy="820738"/>
          </a:xfrm>
          <a:noFill/>
        </p:spPr>
      </p:pic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214414" y="1928802"/>
            <a:ext cx="3668712" cy="790575"/>
            <a:chOff x="839" y="1162"/>
            <a:chExt cx="1992" cy="498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839" y="1162"/>
              <a:ext cx="1992" cy="498"/>
              <a:chOff x="2892" y="2125"/>
              <a:chExt cx="1992" cy="498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2892" y="2125"/>
                <a:ext cx="489" cy="490"/>
                <a:chOff x="2892" y="2125"/>
                <a:chExt cx="489" cy="490"/>
              </a:xfrm>
            </p:grpSpPr>
            <p:sp>
              <p:nvSpPr>
                <p:cNvPr id="8237" name="Rectangle 10"/>
                <p:cNvSpPr>
                  <a:spLocks noChangeArrowheads="1"/>
                </p:cNvSpPr>
                <p:nvPr/>
              </p:nvSpPr>
              <p:spPr bwMode="auto">
                <a:xfrm>
                  <a:off x="2892" y="2125"/>
                  <a:ext cx="489" cy="490"/>
                </a:xfrm>
                <a:prstGeom prst="rect">
                  <a:avLst/>
                </a:prstGeom>
                <a:solidFill>
                  <a:srgbClr val="EDFA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8" name="Rectangle 11"/>
                <p:cNvSpPr>
                  <a:spLocks noChangeArrowheads="1"/>
                </p:cNvSpPr>
                <p:nvPr/>
              </p:nvSpPr>
              <p:spPr bwMode="auto">
                <a:xfrm>
                  <a:off x="2892" y="2125"/>
                  <a:ext cx="489" cy="490"/>
                </a:xfrm>
                <a:prstGeom prst="rect">
                  <a:avLst/>
                </a:prstGeom>
                <a:noFill/>
                <a:ln w="31750" cap="rnd">
                  <a:solidFill>
                    <a:srgbClr val="0066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3393" y="2125"/>
                <a:ext cx="489" cy="490"/>
                <a:chOff x="3393" y="2125"/>
                <a:chExt cx="489" cy="490"/>
              </a:xfrm>
            </p:grpSpPr>
            <p:sp>
              <p:nvSpPr>
                <p:cNvPr id="8235" name="Rectangle 13"/>
                <p:cNvSpPr>
                  <a:spLocks noChangeArrowheads="1"/>
                </p:cNvSpPr>
                <p:nvPr/>
              </p:nvSpPr>
              <p:spPr bwMode="auto">
                <a:xfrm>
                  <a:off x="3393" y="2125"/>
                  <a:ext cx="489" cy="490"/>
                </a:xfrm>
                <a:prstGeom prst="rect">
                  <a:avLst/>
                </a:prstGeom>
                <a:solidFill>
                  <a:srgbClr val="EDFA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6" name="Rectangle 14"/>
                <p:cNvSpPr>
                  <a:spLocks noChangeArrowheads="1"/>
                </p:cNvSpPr>
                <p:nvPr/>
              </p:nvSpPr>
              <p:spPr bwMode="auto">
                <a:xfrm>
                  <a:off x="3393" y="2125"/>
                  <a:ext cx="489" cy="490"/>
                </a:xfrm>
                <a:prstGeom prst="rect">
                  <a:avLst/>
                </a:prstGeom>
                <a:noFill/>
                <a:ln w="31750" cap="rnd">
                  <a:solidFill>
                    <a:srgbClr val="0066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4395" y="2125"/>
                <a:ext cx="489" cy="490"/>
                <a:chOff x="4395" y="2125"/>
                <a:chExt cx="489" cy="490"/>
              </a:xfrm>
            </p:grpSpPr>
            <p:sp>
              <p:nvSpPr>
                <p:cNvPr id="8233" name="Rectangle 16"/>
                <p:cNvSpPr>
                  <a:spLocks noChangeArrowheads="1"/>
                </p:cNvSpPr>
                <p:nvPr/>
              </p:nvSpPr>
              <p:spPr bwMode="auto">
                <a:xfrm>
                  <a:off x="4395" y="2125"/>
                  <a:ext cx="489" cy="4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4" name="Rectangle 17"/>
                <p:cNvSpPr>
                  <a:spLocks noChangeArrowheads="1"/>
                </p:cNvSpPr>
                <p:nvPr/>
              </p:nvSpPr>
              <p:spPr bwMode="auto">
                <a:xfrm>
                  <a:off x="4395" y="2125"/>
                  <a:ext cx="489" cy="490"/>
                </a:xfrm>
                <a:prstGeom prst="rect">
                  <a:avLst/>
                </a:prstGeom>
                <a:noFill/>
                <a:ln w="31750" cap="rnd">
                  <a:solidFill>
                    <a:srgbClr val="0066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3893" y="2125"/>
                <a:ext cx="490" cy="490"/>
                <a:chOff x="3893" y="2125"/>
                <a:chExt cx="490" cy="490"/>
              </a:xfrm>
            </p:grpSpPr>
            <p:sp>
              <p:nvSpPr>
                <p:cNvPr id="8231" name="Rectangle 19"/>
                <p:cNvSpPr>
                  <a:spLocks noChangeArrowheads="1"/>
                </p:cNvSpPr>
                <p:nvPr/>
              </p:nvSpPr>
              <p:spPr bwMode="auto">
                <a:xfrm>
                  <a:off x="3893" y="2125"/>
                  <a:ext cx="490" cy="490"/>
                </a:xfrm>
                <a:prstGeom prst="rect">
                  <a:avLst/>
                </a:prstGeom>
                <a:solidFill>
                  <a:srgbClr val="EDFA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2" name="Rectangle 20"/>
                <p:cNvSpPr>
                  <a:spLocks noChangeArrowheads="1"/>
                </p:cNvSpPr>
                <p:nvPr/>
              </p:nvSpPr>
              <p:spPr bwMode="auto">
                <a:xfrm>
                  <a:off x="3893" y="2125"/>
                  <a:ext cx="490" cy="490"/>
                </a:xfrm>
                <a:prstGeom prst="rect">
                  <a:avLst/>
                </a:prstGeom>
                <a:noFill/>
                <a:ln w="31750" cap="rnd">
                  <a:solidFill>
                    <a:srgbClr val="0066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2892" y="2125"/>
                <a:ext cx="489" cy="490"/>
                <a:chOff x="2892" y="2125"/>
                <a:chExt cx="489" cy="490"/>
              </a:xfrm>
            </p:grpSpPr>
            <p:sp>
              <p:nvSpPr>
                <p:cNvPr id="8229" name="Rectangle 25"/>
                <p:cNvSpPr>
                  <a:spLocks noChangeArrowheads="1"/>
                </p:cNvSpPr>
                <p:nvPr/>
              </p:nvSpPr>
              <p:spPr bwMode="auto">
                <a:xfrm>
                  <a:off x="2892" y="2125"/>
                  <a:ext cx="489" cy="490"/>
                </a:xfrm>
                <a:prstGeom prst="rect">
                  <a:avLst/>
                </a:prstGeom>
                <a:solidFill>
                  <a:srgbClr val="EDFA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0" name="Rectangle 26"/>
                <p:cNvSpPr>
                  <a:spLocks noChangeArrowheads="1"/>
                </p:cNvSpPr>
                <p:nvPr/>
              </p:nvSpPr>
              <p:spPr bwMode="auto">
                <a:xfrm>
                  <a:off x="2892" y="2125"/>
                  <a:ext cx="489" cy="490"/>
                </a:xfrm>
                <a:prstGeom prst="rect">
                  <a:avLst/>
                </a:prstGeom>
                <a:noFill/>
                <a:ln w="31750" cap="rnd">
                  <a:solidFill>
                    <a:srgbClr val="0066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0"/>
              <p:cNvGrpSpPr>
                <a:grpSpLocks/>
              </p:cNvGrpSpPr>
              <p:nvPr/>
            </p:nvGrpSpPr>
            <p:grpSpPr bwMode="auto">
              <a:xfrm>
                <a:off x="3393" y="2125"/>
                <a:ext cx="489" cy="490"/>
                <a:chOff x="3393" y="2125"/>
                <a:chExt cx="489" cy="490"/>
              </a:xfrm>
            </p:grpSpPr>
            <p:sp>
              <p:nvSpPr>
                <p:cNvPr id="8227" name="Rectangle 28"/>
                <p:cNvSpPr>
                  <a:spLocks noChangeArrowheads="1"/>
                </p:cNvSpPr>
                <p:nvPr/>
              </p:nvSpPr>
              <p:spPr bwMode="auto">
                <a:xfrm>
                  <a:off x="3393" y="2125"/>
                  <a:ext cx="489" cy="490"/>
                </a:xfrm>
                <a:prstGeom prst="rect">
                  <a:avLst/>
                </a:prstGeom>
                <a:solidFill>
                  <a:srgbClr val="EDFA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8" name="Rectangle 29"/>
                <p:cNvSpPr>
                  <a:spLocks noChangeArrowheads="1"/>
                </p:cNvSpPr>
                <p:nvPr/>
              </p:nvSpPr>
              <p:spPr bwMode="auto">
                <a:xfrm>
                  <a:off x="3393" y="2125"/>
                  <a:ext cx="489" cy="490"/>
                </a:xfrm>
                <a:prstGeom prst="rect">
                  <a:avLst/>
                </a:prstGeom>
                <a:noFill/>
                <a:ln w="31750" cap="rnd">
                  <a:solidFill>
                    <a:srgbClr val="0066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4380" y="2125"/>
                <a:ext cx="504" cy="498"/>
                <a:chOff x="4380" y="2125"/>
                <a:chExt cx="504" cy="498"/>
              </a:xfrm>
            </p:grpSpPr>
            <p:sp>
              <p:nvSpPr>
                <p:cNvPr id="8224" name="Rectangle 31"/>
                <p:cNvSpPr>
                  <a:spLocks noChangeArrowheads="1"/>
                </p:cNvSpPr>
                <p:nvPr/>
              </p:nvSpPr>
              <p:spPr bwMode="auto">
                <a:xfrm>
                  <a:off x="4395" y="2125"/>
                  <a:ext cx="489" cy="4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5" name="Rectangle 32"/>
                <p:cNvSpPr>
                  <a:spLocks noChangeArrowheads="1"/>
                </p:cNvSpPr>
                <p:nvPr/>
              </p:nvSpPr>
              <p:spPr bwMode="auto">
                <a:xfrm>
                  <a:off x="4395" y="2125"/>
                  <a:ext cx="489" cy="490"/>
                </a:xfrm>
                <a:prstGeom prst="rect">
                  <a:avLst/>
                </a:prstGeom>
                <a:noFill/>
                <a:ln w="31750" cap="rnd">
                  <a:solidFill>
                    <a:srgbClr val="0066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6" name="Rectangle 31"/>
                <p:cNvSpPr>
                  <a:spLocks noChangeArrowheads="1"/>
                </p:cNvSpPr>
                <p:nvPr/>
              </p:nvSpPr>
              <p:spPr bwMode="auto">
                <a:xfrm>
                  <a:off x="4380" y="2133"/>
                  <a:ext cx="489" cy="49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36"/>
              <p:cNvGrpSpPr>
                <a:grpSpLocks/>
              </p:cNvGrpSpPr>
              <p:nvPr/>
            </p:nvGrpSpPr>
            <p:grpSpPr bwMode="auto">
              <a:xfrm>
                <a:off x="3893" y="2125"/>
                <a:ext cx="490" cy="490"/>
                <a:chOff x="3893" y="2125"/>
                <a:chExt cx="490" cy="490"/>
              </a:xfrm>
            </p:grpSpPr>
            <p:sp>
              <p:nvSpPr>
                <p:cNvPr id="8222" name="Rectangle 34"/>
                <p:cNvSpPr>
                  <a:spLocks noChangeArrowheads="1"/>
                </p:cNvSpPr>
                <p:nvPr/>
              </p:nvSpPr>
              <p:spPr bwMode="auto">
                <a:xfrm>
                  <a:off x="3893" y="2125"/>
                  <a:ext cx="490" cy="490"/>
                </a:xfrm>
                <a:prstGeom prst="rect">
                  <a:avLst/>
                </a:prstGeom>
                <a:solidFill>
                  <a:srgbClr val="EDFAD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3" name="Rectangle 35"/>
                <p:cNvSpPr>
                  <a:spLocks noChangeArrowheads="1"/>
                </p:cNvSpPr>
                <p:nvPr/>
              </p:nvSpPr>
              <p:spPr bwMode="auto">
                <a:xfrm>
                  <a:off x="3893" y="2125"/>
                  <a:ext cx="490" cy="490"/>
                </a:xfrm>
                <a:prstGeom prst="rect">
                  <a:avLst/>
                </a:prstGeom>
                <a:noFill/>
                <a:ln w="31750" cap="rnd">
                  <a:solidFill>
                    <a:srgbClr val="0066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212" name="Text Box 45"/>
            <p:cNvSpPr txBox="1">
              <a:spLocks noChangeArrowheads="1"/>
            </p:cNvSpPr>
            <p:nvPr/>
          </p:nvSpPr>
          <p:spPr bwMode="auto">
            <a:xfrm>
              <a:off x="930" y="1207"/>
              <a:ext cx="14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uk-UA" sz="4000" b="1" dirty="0"/>
                <a:t>1</a:t>
              </a:r>
              <a:endParaRPr lang="ru-RU" sz="4000" b="1" dirty="0"/>
            </a:p>
          </p:txBody>
        </p:sp>
        <p:sp>
          <p:nvSpPr>
            <p:cNvPr id="8213" name="Text Box 47"/>
            <p:cNvSpPr txBox="1">
              <a:spLocks noChangeArrowheads="1"/>
            </p:cNvSpPr>
            <p:nvPr/>
          </p:nvSpPr>
          <p:spPr bwMode="auto">
            <a:xfrm>
              <a:off x="2472" y="1207"/>
              <a:ext cx="30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dirty="0" smtClean="0">
                  <a:solidFill>
                    <a:schemeClr val="bg1"/>
                  </a:solidFill>
                </a:rPr>
                <a:t>4</a:t>
              </a:r>
              <a:r>
                <a:rPr lang="uk-UA" sz="4000" b="1" dirty="0" smtClean="0"/>
                <a:t>4</a:t>
              </a:r>
              <a:endParaRPr lang="ru-RU" sz="4000" b="1" dirty="0"/>
            </a:p>
          </p:txBody>
        </p:sp>
      </p:grpSp>
      <p:sp>
        <p:nvSpPr>
          <p:cNvPr id="20541" name="Text Box 61"/>
          <p:cNvSpPr txBox="1">
            <a:spLocks noChangeArrowheads="1"/>
          </p:cNvSpPr>
          <p:nvPr/>
        </p:nvSpPr>
        <p:spPr bwMode="auto">
          <a:xfrm>
            <a:off x="2268538" y="1916113"/>
            <a:ext cx="463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 dirty="0">
                <a:latin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20542" name="Text Box 62"/>
          <p:cNvSpPr txBox="1">
            <a:spLocks noChangeArrowheads="1"/>
          </p:cNvSpPr>
          <p:nvPr/>
        </p:nvSpPr>
        <p:spPr bwMode="auto">
          <a:xfrm>
            <a:off x="3059113" y="1916113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dirty="0">
                <a:latin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20548" name="Text Box 68"/>
          <p:cNvSpPr txBox="1">
            <a:spLocks noChangeArrowheads="1"/>
          </p:cNvSpPr>
          <p:nvPr/>
        </p:nvSpPr>
        <p:spPr bwMode="auto">
          <a:xfrm>
            <a:off x="3492500" y="4724400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dirty="0">
                <a:latin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</a:endParaRPr>
          </a:p>
        </p:txBody>
      </p:sp>
      <p:pic>
        <p:nvPicPr>
          <p:cNvPr id="8201" name="Picture 74" descr="Рисунок1щ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550" y="3213100"/>
            <a:ext cx="4000500" cy="820738"/>
          </a:xfrm>
          <a:noFill/>
        </p:spPr>
      </p:pic>
      <p:sp>
        <p:nvSpPr>
          <p:cNvPr id="20556" name="Text Box 76"/>
          <p:cNvSpPr txBox="1">
            <a:spLocks noChangeArrowheads="1"/>
          </p:cNvSpPr>
          <p:nvPr/>
        </p:nvSpPr>
        <p:spPr bwMode="auto">
          <a:xfrm>
            <a:off x="1116013" y="3213100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dirty="0">
                <a:latin typeface="+mj-lt"/>
                <a:cs typeface="Aharoni" pitchFamily="2" charset="-79"/>
              </a:rPr>
              <a:t>1</a:t>
            </a:r>
            <a:endParaRPr lang="ru-RU" sz="4000" b="1" dirty="0">
              <a:latin typeface="+mj-lt"/>
              <a:cs typeface="Aharoni" pitchFamily="2" charset="-79"/>
            </a:endParaRPr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2771775" y="3284538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dirty="0">
                <a:latin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20558" name="Text Box 78"/>
          <p:cNvSpPr txBox="1">
            <a:spLocks noChangeArrowheads="1"/>
          </p:cNvSpPr>
          <p:nvPr/>
        </p:nvSpPr>
        <p:spPr bwMode="auto">
          <a:xfrm>
            <a:off x="3563938" y="3284538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dirty="0">
                <a:latin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8205" name="Text Box 79"/>
          <p:cNvSpPr txBox="1">
            <a:spLocks noChangeArrowheads="1"/>
          </p:cNvSpPr>
          <p:nvPr/>
        </p:nvSpPr>
        <p:spPr bwMode="auto">
          <a:xfrm>
            <a:off x="4284663" y="4724400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dirty="0"/>
              <a:t>1</a:t>
            </a:r>
            <a:endParaRPr lang="ru-RU" sz="4000" b="1" dirty="0"/>
          </a:p>
        </p:txBody>
      </p: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2771775" y="4724400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dirty="0">
                <a:latin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1908175" y="4724400"/>
            <a:ext cx="463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 dirty="0">
                <a:latin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8208" name="Text Box 82"/>
          <p:cNvSpPr txBox="1">
            <a:spLocks noChangeArrowheads="1"/>
          </p:cNvSpPr>
          <p:nvPr/>
        </p:nvSpPr>
        <p:spPr bwMode="auto">
          <a:xfrm>
            <a:off x="1042988" y="4724400"/>
            <a:ext cx="444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dirty="0"/>
              <a:t>5</a:t>
            </a:r>
            <a:endParaRPr lang="ru-RU" sz="4000" b="1" dirty="0"/>
          </a:p>
        </p:txBody>
      </p:sp>
      <p:sp>
        <p:nvSpPr>
          <p:cNvPr id="8209" name="Text Box 83"/>
          <p:cNvSpPr txBox="1">
            <a:spLocks noChangeArrowheads="1"/>
          </p:cNvSpPr>
          <p:nvPr/>
        </p:nvSpPr>
        <p:spPr bwMode="auto">
          <a:xfrm>
            <a:off x="1979613" y="3284538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dirty="0">
                <a:latin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8210" name="Text Box 84"/>
          <p:cNvSpPr txBox="1">
            <a:spLocks noChangeArrowheads="1"/>
          </p:cNvSpPr>
          <p:nvPr/>
        </p:nvSpPr>
        <p:spPr bwMode="auto">
          <a:xfrm>
            <a:off x="4356100" y="3284538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dirty="0">
                <a:latin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1" grpId="0"/>
      <p:bldP spid="20542" grpId="0"/>
      <p:bldP spid="20548" grpId="0"/>
      <p:bldP spid="20556" grpId="0"/>
      <p:bldP spid="20557" grpId="0"/>
      <p:bldP spid="20558" grpId="0"/>
      <p:bldP spid="20560" grpId="0"/>
      <p:bldP spid="205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7" name="AutoShape 1"/>
          <p:cNvCxnSpPr>
            <a:cxnSpLocks noChangeShapeType="1"/>
          </p:cNvCxnSpPr>
          <p:nvPr/>
        </p:nvCxnSpPr>
        <p:spPr bwMode="auto">
          <a:xfrm>
            <a:off x="4429124" y="2714620"/>
            <a:ext cx="0" cy="1057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57554" y="2571744"/>
            <a:ext cx="4000528" cy="39290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100" b="1" dirty="0" smtClean="0">
                <a:latin typeface="Calibri" pitchFamily="34" charset="0"/>
                <a:cs typeface="Arial" pitchFamily="34" charset="0"/>
              </a:rPr>
              <a:t>               </a:t>
            </a:r>
            <a:r>
              <a:rPr lang="uk-UA" sz="6000" b="1" dirty="0" smtClean="0">
                <a:latin typeface="Calibri" pitchFamily="34" charset="0"/>
                <a:cs typeface="Arial" pitchFamily="34" charset="0"/>
              </a:rPr>
              <a:t>3      2     1</a:t>
            </a:r>
            <a:endParaRPr kumimoji="0" lang="uk-UA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100" dirty="0" smtClean="0">
                <a:latin typeface="Times New Roman" pitchFamily="18" charset="0"/>
                <a:cs typeface="Arial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uk-UA" sz="1100" dirty="0" smtClean="0"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</a:t>
            </a:r>
            <a:r>
              <a:rPr kumimoji="0" lang="uk-UA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uk-UA" sz="6600" b="1" dirty="0" smtClean="0">
                <a:latin typeface="Calibri" pitchFamily="34" charset="0"/>
                <a:cs typeface="Arial" pitchFamily="34" charset="0"/>
              </a:rPr>
              <a:t>1     2     3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rot="16200000">
            <a:off x="-35751" y="3107529"/>
            <a:ext cx="3929090" cy="285752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01" name="AutoShape 5"/>
          <p:cNvCxnSpPr>
            <a:cxnSpLocks noChangeShapeType="1"/>
          </p:cNvCxnSpPr>
          <p:nvPr/>
        </p:nvCxnSpPr>
        <p:spPr bwMode="auto">
          <a:xfrm rot="5400000">
            <a:off x="2750331" y="4536289"/>
            <a:ext cx="37862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 rot="5400000">
            <a:off x="4215604" y="4571214"/>
            <a:ext cx="385765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 flipV="1">
            <a:off x="3428992" y="4429132"/>
            <a:ext cx="3929090" cy="3572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476250"/>
            <a:ext cx="9144000" cy="6024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uk-UA" sz="6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Які числа заховались?</a:t>
            </a:r>
            <a:endParaRPr kumimoji="0" lang="ru-RU" sz="6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 rot="16200000">
            <a:off x="1815289" y="3256753"/>
            <a:ext cx="2798778" cy="1571636"/>
          </a:xfrm>
          <a:prstGeom prst="triangle">
            <a:avLst>
              <a:gd name="adj" fmla="val 51005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000496" y="2643182"/>
            <a:ext cx="264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00496" y="5429264"/>
            <a:ext cx="271464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250661" y="4036223"/>
            <a:ext cx="27860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786182" y="4000504"/>
            <a:ext cx="271464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071934" y="4071942"/>
            <a:ext cx="250033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одержимое 29"/>
          <p:cNvSpPr>
            <a:spLocks noGrp="1"/>
          </p:cNvSpPr>
          <p:nvPr>
            <p:ph idx="4294967295"/>
          </p:nvPr>
        </p:nvSpPr>
        <p:spPr>
          <a:xfrm>
            <a:off x="142844" y="0"/>
            <a:ext cx="8358246" cy="65008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                                       </a:t>
            </a:r>
            <a:r>
              <a:rPr lang="ru-RU" sz="6000" b="1" dirty="0" smtClean="0"/>
              <a:t>2 </a:t>
            </a:r>
            <a:r>
              <a:rPr lang="ru-RU" dirty="0" smtClean="0"/>
              <a:t>          </a:t>
            </a:r>
            <a:r>
              <a:rPr lang="ru-RU" sz="6000" b="1" dirty="0" smtClean="0"/>
              <a:t>1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</a:t>
            </a:r>
            <a:r>
              <a:rPr lang="ru-RU" sz="6000" b="1" dirty="0" smtClean="0"/>
              <a:t>1      2</a:t>
            </a:r>
            <a:endParaRPr lang="ru-RU" sz="6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 rot="16200000">
            <a:off x="1107258" y="2250274"/>
            <a:ext cx="2928959" cy="2000264"/>
          </a:xfrm>
          <a:prstGeom prst="triangle">
            <a:avLst>
              <a:gd name="adj" fmla="val 50810"/>
            </a:avLst>
          </a:prstGeom>
          <a:solidFill>
            <a:srgbClr val="F8A7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>
            <a:stCxn id="28674" idx="4"/>
          </p:cNvCxnSpPr>
          <p:nvPr/>
        </p:nvCxnSpPr>
        <p:spPr>
          <a:xfrm>
            <a:off x="3571870" y="1785926"/>
            <a:ext cx="26432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8674" idx="2"/>
          </p:cNvCxnSpPr>
          <p:nvPr/>
        </p:nvCxnSpPr>
        <p:spPr>
          <a:xfrm flipV="1">
            <a:off x="3571870" y="4714884"/>
            <a:ext cx="2571766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679951" y="3249611"/>
            <a:ext cx="292895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71868" y="3286124"/>
            <a:ext cx="257176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357686" y="2071678"/>
            <a:ext cx="574196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3200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3643314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6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2" descr="C:\Users\Elena\Pictures\ф сме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00500" y="3643313"/>
            <a:ext cx="17145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28989">
            <a:off x="5800725" y="2855913"/>
            <a:ext cx="490538" cy="44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i="1" dirty="0">
                <a:solidFill>
                  <a:srgbClr val="7030A0"/>
                </a:solidFill>
              </a:rPr>
              <a:t>а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¤РёР·РјРёРЅСѓС‚РєР° РЃР»РѕС‡РєР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104</Words>
  <Application>Microsoft Office PowerPoint</Application>
  <PresentationFormat>Экран (4:3)</PresentationFormat>
  <Paragraphs>68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      Які числа заховались?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УТВОРЕННЯ ЧИСЛА</vt:lpstr>
      <vt:lpstr>      УТВОРЕННЯ ЧИСЛА</vt:lpstr>
      <vt:lpstr>      УТВОРЕННЯ ЧИСЛА</vt:lpstr>
      <vt:lpstr>      УТВОРЕННЯ ЧИСЛА</vt:lpstr>
      <vt:lpstr>Слайд 18</vt:lpstr>
      <vt:lpstr>Слайд 19</vt:lpstr>
      <vt:lpstr>РЕФЛЕКСІЯ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58</cp:revision>
  <dcterms:created xsi:type="dcterms:W3CDTF">2012-09-15T19:21:59Z</dcterms:created>
  <dcterms:modified xsi:type="dcterms:W3CDTF">2013-01-29T15:48:32Z</dcterms:modified>
</cp:coreProperties>
</file>